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101"/>
  </p:notesMasterIdLst>
  <p:handoutMasterIdLst>
    <p:handoutMasterId r:id="rId102"/>
  </p:handoutMasterIdLst>
  <p:sldIdLst>
    <p:sldId id="325" r:id="rId3"/>
    <p:sldId id="264" r:id="rId4"/>
    <p:sldId id="348" r:id="rId5"/>
    <p:sldId id="328" r:id="rId6"/>
    <p:sldId id="327" r:id="rId7"/>
    <p:sldId id="309" r:id="rId8"/>
    <p:sldId id="400" r:id="rId9"/>
    <p:sldId id="401" r:id="rId10"/>
    <p:sldId id="607" r:id="rId11"/>
    <p:sldId id="608" r:id="rId12"/>
    <p:sldId id="609" r:id="rId13"/>
    <p:sldId id="610" r:id="rId14"/>
    <p:sldId id="511" r:id="rId15"/>
    <p:sldId id="611" r:id="rId16"/>
    <p:sldId id="612" r:id="rId17"/>
    <p:sldId id="613" r:id="rId18"/>
    <p:sldId id="614" r:id="rId19"/>
    <p:sldId id="615" r:id="rId20"/>
    <p:sldId id="616" r:id="rId21"/>
    <p:sldId id="617" r:id="rId22"/>
    <p:sldId id="512" r:id="rId23"/>
    <p:sldId id="618" r:id="rId24"/>
    <p:sldId id="619" r:id="rId25"/>
    <p:sldId id="620" r:id="rId26"/>
    <p:sldId id="513" r:id="rId27"/>
    <p:sldId id="621" r:id="rId28"/>
    <p:sldId id="622" r:id="rId29"/>
    <p:sldId id="514" r:id="rId30"/>
    <p:sldId id="623" r:id="rId31"/>
    <p:sldId id="624" r:id="rId32"/>
    <p:sldId id="625" r:id="rId33"/>
    <p:sldId id="626" r:id="rId34"/>
    <p:sldId id="627" r:id="rId35"/>
    <p:sldId id="628" r:id="rId36"/>
    <p:sldId id="629" r:id="rId37"/>
    <p:sldId id="515" r:id="rId38"/>
    <p:sldId id="630" r:id="rId39"/>
    <p:sldId id="631" r:id="rId40"/>
    <p:sldId id="632" r:id="rId41"/>
    <p:sldId id="633" r:id="rId42"/>
    <p:sldId id="402" r:id="rId43"/>
    <p:sldId id="634" r:id="rId44"/>
    <p:sldId id="635" r:id="rId45"/>
    <p:sldId id="636" r:id="rId46"/>
    <p:sldId id="637" r:id="rId47"/>
    <p:sldId id="638" r:id="rId48"/>
    <p:sldId id="639" r:id="rId49"/>
    <p:sldId id="517" r:id="rId50"/>
    <p:sldId id="518" r:id="rId51"/>
    <p:sldId id="640" r:id="rId52"/>
    <p:sldId id="641" r:id="rId53"/>
    <p:sldId id="642" r:id="rId54"/>
    <p:sldId id="643" r:id="rId55"/>
    <p:sldId id="519" r:id="rId56"/>
    <p:sldId id="644" r:id="rId57"/>
    <p:sldId id="645" r:id="rId58"/>
    <p:sldId id="646" r:id="rId59"/>
    <p:sldId id="647" r:id="rId60"/>
    <p:sldId id="648" r:id="rId61"/>
    <p:sldId id="649" r:id="rId62"/>
    <p:sldId id="650" r:id="rId63"/>
    <p:sldId id="651" r:id="rId64"/>
    <p:sldId id="652" r:id="rId65"/>
    <p:sldId id="520" r:id="rId66"/>
    <p:sldId id="521" r:id="rId67"/>
    <p:sldId id="653" r:id="rId68"/>
    <p:sldId id="654" r:id="rId69"/>
    <p:sldId id="655" r:id="rId70"/>
    <p:sldId id="656" r:id="rId71"/>
    <p:sldId id="522" r:id="rId72"/>
    <p:sldId id="657" r:id="rId73"/>
    <p:sldId id="658" r:id="rId74"/>
    <p:sldId id="659" r:id="rId75"/>
    <p:sldId id="525" r:id="rId76"/>
    <p:sldId id="660" r:id="rId77"/>
    <p:sldId id="661" r:id="rId78"/>
    <p:sldId id="662" r:id="rId79"/>
    <p:sldId id="663" r:id="rId80"/>
    <p:sldId id="664" r:id="rId81"/>
    <p:sldId id="665" r:id="rId82"/>
    <p:sldId id="666" r:id="rId83"/>
    <p:sldId id="526" r:id="rId84"/>
    <p:sldId id="667" r:id="rId85"/>
    <p:sldId id="527" r:id="rId86"/>
    <p:sldId id="528" r:id="rId87"/>
    <p:sldId id="403" r:id="rId88"/>
    <p:sldId id="668" r:id="rId89"/>
    <p:sldId id="669" r:id="rId90"/>
    <p:sldId id="670" r:id="rId91"/>
    <p:sldId id="671" r:id="rId92"/>
    <p:sldId id="529" r:id="rId93"/>
    <p:sldId id="672" r:id="rId94"/>
    <p:sldId id="673" r:id="rId95"/>
    <p:sldId id="674" r:id="rId96"/>
    <p:sldId id="505" r:id="rId97"/>
    <p:sldId id="508" r:id="rId98"/>
    <p:sldId id="510" r:id="rId99"/>
    <p:sldId id="326" r:id="rId100"/>
  </p:sldIdLst>
  <p:sldSz cx="12190413" cy="6859588"/>
  <p:notesSz cx="6858000" cy="9144000"/>
  <p:custDataLst>
    <p:tags r:id="rId103"/>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256">
          <p15:clr>
            <a:srgbClr val="A4A3A4"/>
          </p15:clr>
        </p15:guide>
        <p15:guide id="3" pos="6561">
          <p15:clr>
            <a:srgbClr val="A4A3A4"/>
          </p15:clr>
        </p15:guide>
      </p15:sldGuideLst>
    </p:ext>
    <p:ext uri="{2D200454-40CA-4A62-9FC3-DE9A4176ACB9}">
      <p15:notesGuideLst xmlns:p15="http://schemas.microsoft.com/office/powerpoint/2012/main">
        <p15:guide id="1" orient="horz" pos="2866">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晓娟" initials="W用" lastIdx="2" clrIdx="0">
    <p:extLst>
      <p:ext uri="{19B8F6BF-5375-455C-9EA6-DF929625EA0E}">
        <p15:presenceInfo xmlns:p15="http://schemas.microsoft.com/office/powerpoint/2012/main" userId="18339b50b06c86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9B2"/>
    <a:srgbClr val="595959"/>
    <a:srgbClr val="79ABAA"/>
    <a:srgbClr val="C5E7E6"/>
    <a:srgbClr val="D8ECEB"/>
    <a:srgbClr val="C47B7D"/>
    <a:srgbClr val="F7D9D9"/>
    <a:srgbClr val="7DA97B"/>
    <a:srgbClr val="D9ECD9"/>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23" autoAdjust="0"/>
    <p:restoredTop sz="95894" autoAdjust="0"/>
  </p:normalViewPr>
  <p:slideViewPr>
    <p:cSldViewPr>
      <p:cViewPr varScale="1">
        <p:scale>
          <a:sx n="66" d="100"/>
          <a:sy n="66" d="100"/>
        </p:scale>
        <p:origin x="788" y="64"/>
      </p:cViewPr>
      <p:guideLst>
        <p:guide orient="horz" pos="2150"/>
        <p:guide pos="256"/>
        <p:guide pos="6561"/>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66"/>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tags" Target="tags/tag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2024/3/21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69872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2024/3/21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46134467"/>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950222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493930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3252959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1929947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3571268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2418634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889047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1886394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1101409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274861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994596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118555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2663697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3767314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3255304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911950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251634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2512128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397832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2565144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01316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3018000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2625463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548511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extLst>
      <p:ext uri="{BB962C8B-B14F-4D97-AF65-F5344CB8AC3E}">
        <p14:creationId xmlns:p14="http://schemas.microsoft.com/office/powerpoint/2010/main" val="223072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2465810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1574801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3829702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3687452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1553489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1493769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2587332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41498611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1342568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3093686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extLst>
      <p:ext uri="{BB962C8B-B14F-4D97-AF65-F5344CB8AC3E}">
        <p14:creationId xmlns:p14="http://schemas.microsoft.com/office/powerpoint/2010/main" val="3818634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2497643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4165163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extLst>
      <p:ext uri="{BB962C8B-B14F-4D97-AF65-F5344CB8AC3E}">
        <p14:creationId xmlns:p14="http://schemas.microsoft.com/office/powerpoint/2010/main" val="1908252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extLst>
      <p:ext uri="{BB962C8B-B14F-4D97-AF65-F5344CB8AC3E}">
        <p14:creationId xmlns:p14="http://schemas.microsoft.com/office/powerpoint/2010/main" val="33297617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929273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3523839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extLst>
      <p:ext uri="{BB962C8B-B14F-4D97-AF65-F5344CB8AC3E}">
        <p14:creationId xmlns:p14="http://schemas.microsoft.com/office/powerpoint/2010/main" val="423673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extLst>
      <p:ext uri="{BB962C8B-B14F-4D97-AF65-F5344CB8AC3E}">
        <p14:creationId xmlns:p14="http://schemas.microsoft.com/office/powerpoint/2010/main" val="21622464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extLst>
      <p:ext uri="{BB962C8B-B14F-4D97-AF65-F5344CB8AC3E}">
        <p14:creationId xmlns:p14="http://schemas.microsoft.com/office/powerpoint/2010/main" val="4025334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extLst>
      <p:ext uri="{BB962C8B-B14F-4D97-AF65-F5344CB8AC3E}">
        <p14:creationId xmlns:p14="http://schemas.microsoft.com/office/powerpoint/2010/main" val="2398120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extLst>
      <p:ext uri="{BB962C8B-B14F-4D97-AF65-F5344CB8AC3E}">
        <p14:creationId xmlns:p14="http://schemas.microsoft.com/office/powerpoint/2010/main" val="3102358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extLst>
      <p:ext uri="{BB962C8B-B14F-4D97-AF65-F5344CB8AC3E}">
        <p14:creationId xmlns:p14="http://schemas.microsoft.com/office/powerpoint/2010/main" val="4066262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3761397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14326547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3773351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3724742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34700409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38709307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63</a:t>
            </a:fld>
            <a:endParaRPr lang="zh-CN" altLang="en-US"/>
          </a:p>
        </p:txBody>
      </p:sp>
    </p:spTree>
    <p:extLst>
      <p:ext uri="{BB962C8B-B14F-4D97-AF65-F5344CB8AC3E}">
        <p14:creationId xmlns:p14="http://schemas.microsoft.com/office/powerpoint/2010/main" val="519347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64</a:t>
            </a:fld>
            <a:endParaRPr lang="zh-CN" altLang="en-US"/>
          </a:p>
        </p:txBody>
      </p:sp>
    </p:spTree>
    <p:extLst>
      <p:ext uri="{BB962C8B-B14F-4D97-AF65-F5344CB8AC3E}">
        <p14:creationId xmlns:p14="http://schemas.microsoft.com/office/powerpoint/2010/main" val="4176785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65</a:t>
            </a:fld>
            <a:endParaRPr lang="zh-CN" altLang="en-US"/>
          </a:p>
        </p:txBody>
      </p:sp>
    </p:spTree>
    <p:extLst>
      <p:ext uri="{BB962C8B-B14F-4D97-AF65-F5344CB8AC3E}">
        <p14:creationId xmlns:p14="http://schemas.microsoft.com/office/powerpoint/2010/main" val="24523646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2077307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67</a:t>
            </a:fld>
            <a:endParaRPr lang="zh-CN" altLang="en-US"/>
          </a:p>
        </p:txBody>
      </p:sp>
    </p:spTree>
    <p:extLst>
      <p:ext uri="{BB962C8B-B14F-4D97-AF65-F5344CB8AC3E}">
        <p14:creationId xmlns:p14="http://schemas.microsoft.com/office/powerpoint/2010/main" val="41112118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33911997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4229132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41348517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70</a:t>
            </a:fld>
            <a:endParaRPr lang="zh-CN" altLang="en-US"/>
          </a:p>
        </p:txBody>
      </p:sp>
    </p:spTree>
    <p:extLst>
      <p:ext uri="{BB962C8B-B14F-4D97-AF65-F5344CB8AC3E}">
        <p14:creationId xmlns:p14="http://schemas.microsoft.com/office/powerpoint/2010/main" val="669263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71</a:t>
            </a:fld>
            <a:endParaRPr lang="zh-CN" altLang="en-US"/>
          </a:p>
        </p:txBody>
      </p:sp>
    </p:spTree>
    <p:extLst>
      <p:ext uri="{BB962C8B-B14F-4D97-AF65-F5344CB8AC3E}">
        <p14:creationId xmlns:p14="http://schemas.microsoft.com/office/powerpoint/2010/main" val="32068359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72</a:t>
            </a:fld>
            <a:endParaRPr lang="zh-CN" altLang="en-US"/>
          </a:p>
        </p:txBody>
      </p:sp>
    </p:spTree>
    <p:extLst>
      <p:ext uri="{BB962C8B-B14F-4D97-AF65-F5344CB8AC3E}">
        <p14:creationId xmlns:p14="http://schemas.microsoft.com/office/powerpoint/2010/main" val="3126999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73</a:t>
            </a:fld>
            <a:endParaRPr lang="zh-CN" altLang="en-US"/>
          </a:p>
        </p:txBody>
      </p:sp>
    </p:spTree>
    <p:extLst>
      <p:ext uri="{BB962C8B-B14F-4D97-AF65-F5344CB8AC3E}">
        <p14:creationId xmlns:p14="http://schemas.microsoft.com/office/powerpoint/2010/main" val="20968698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74</a:t>
            </a:fld>
            <a:endParaRPr lang="zh-CN" altLang="en-US"/>
          </a:p>
        </p:txBody>
      </p:sp>
    </p:spTree>
    <p:extLst>
      <p:ext uri="{BB962C8B-B14F-4D97-AF65-F5344CB8AC3E}">
        <p14:creationId xmlns:p14="http://schemas.microsoft.com/office/powerpoint/2010/main" val="19915044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75</a:t>
            </a:fld>
            <a:endParaRPr lang="zh-CN" altLang="en-US"/>
          </a:p>
        </p:txBody>
      </p:sp>
    </p:spTree>
    <p:extLst>
      <p:ext uri="{BB962C8B-B14F-4D97-AF65-F5344CB8AC3E}">
        <p14:creationId xmlns:p14="http://schemas.microsoft.com/office/powerpoint/2010/main" val="2688920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76</a:t>
            </a:fld>
            <a:endParaRPr lang="zh-CN" altLang="en-US"/>
          </a:p>
        </p:txBody>
      </p:sp>
    </p:spTree>
    <p:extLst>
      <p:ext uri="{BB962C8B-B14F-4D97-AF65-F5344CB8AC3E}">
        <p14:creationId xmlns:p14="http://schemas.microsoft.com/office/powerpoint/2010/main" val="2242768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77</a:t>
            </a:fld>
            <a:endParaRPr lang="zh-CN" altLang="en-US"/>
          </a:p>
        </p:txBody>
      </p:sp>
    </p:spTree>
    <p:extLst>
      <p:ext uri="{BB962C8B-B14F-4D97-AF65-F5344CB8AC3E}">
        <p14:creationId xmlns:p14="http://schemas.microsoft.com/office/powerpoint/2010/main" val="3972073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78</a:t>
            </a:fld>
            <a:endParaRPr lang="zh-CN" altLang="en-US"/>
          </a:p>
        </p:txBody>
      </p:sp>
    </p:spTree>
    <p:extLst>
      <p:ext uri="{BB962C8B-B14F-4D97-AF65-F5344CB8AC3E}">
        <p14:creationId xmlns:p14="http://schemas.microsoft.com/office/powerpoint/2010/main" val="39787095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79</a:t>
            </a:fld>
            <a:endParaRPr lang="zh-CN" altLang="en-US"/>
          </a:p>
        </p:txBody>
      </p:sp>
    </p:spTree>
    <p:extLst>
      <p:ext uri="{BB962C8B-B14F-4D97-AF65-F5344CB8AC3E}">
        <p14:creationId xmlns:p14="http://schemas.microsoft.com/office/powerpoint/2010/main" val="4229933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20145244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80</a:t>
            </a:fld>
            <a:endParaRPr lang="zh-CN" altLang="en-US"/>
          </a:p>
        </p:txBody>
      </p:sp>
    </p:spTree>
    <p:extLst>
      <p:ext uri="{BB962C8B-B14F-4D97-AF65-F5344CB8AC3E}">
        <p14:creationId xmlns:p14="http://schemas.microsoft.com/office/powerpoint/2010/main" val="35130397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81</a:t>
            </a:fld>
            <a:endParaRPr lang="zh-CN" altLang="en-US"/>
          </a:p>
        </p:txBody>
      </p:sp>
    </p:spTree>
    <p:extLst>
      <p:ext uri="{BB962C8B-B14F-4D97-AF65-F5344CB8AC3E}">
        <p14:creationId xmlns:p14="http://schemas.microsoft.com/office/powerpoint/2010/main" val="6676885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82</a:t>
            </a:fld>
            <a:endParaRPr lang="zh-CN" altLang="en-US"/>
          </a:p>
        </p:txBody>
      </p:sp>
    </p:spTree>
    <p:extLst>
      <p:ext uri="{BB962C8B-B14F-4D97-AF65-F5344CB8AC3E}">
        <p14:creationId xmlns:p14="http://schemas.microsoft.com/office/powerpoint/2010/main" val="29567596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83</a:t>
            </a:fld>
            <a:endParaRPr lang="zh-CN" altLang="en-US"/>
          </a:p>
        </p:txBody>
      </p:sp>
    </p:spTree>
    <p:extLst>
      <p:ext uri="{BB962C8B-B14F-4D97-AF65-F5344CB8AC3E}">
        <p14:creationId xmlns:p14="http://schemas.microsoft.com/office/powerpoint/2010/main" val="19257523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84</a:t>
            </a:fld>
            <a:endParaRPr lang="zh-CN" altLang="en-US"/>
          </a:p>
        </p:txBody>
      </p:sp>
    </p:spTree>
    <p:extLst>
      <p:ext uri="{BB962C8B-B14F-4D97-AF65-F5344CB8AC3E}">
        <p14:creationId xmlns:p14="http://schemas.microsoft.com/office/powerpoint/2010/main" val="41747339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85</a:t>
            </a:fld>
            <a:endParaRPr lang="zh-CN" altLang="en-US"/>
          </a:p>
        </p:txBody>
      </p:sp>
    </p:spTree>
    <p:extLst>
      <p:ext uri="{BB962C8B-B14F-4D97-AF65-F5344CB8AC3E}">
        <p14:creationId xmlns:p14="http://schemas.microsoft.com/office/powerpoint/2010/main" val="17701522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86</a:t>
            </a:fld>
            <a:endParaRPr lang="zh-CN" altLang="en-US"/>
          </a:p>
        </p:txBody>
      </p:sp>
    </p:spTree>
    <p:extLst>
      <p:ext uri="{BB962C8B-B14F-4D97-AF65-F5344CB8AC3E}">
        <p14:creationId xmlns:p14="http://schemas.microsoft.com/office/powerpoint/2010/main" val="29602018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87</a:t>
            </a:fld>
            <a:endParaRPr lang="zh-CN" altLang="en-US"/>
          </a:p>
        </p:txBody>
      </p:sp>
    </p:spTree>
    <p:extLst>
      <p:ext uri="{BB962C8B-B14F-4D97-AF65-F5344CB8AC3E}">
        <p14:creationId xmlns:p14="http://schemas.microsoft.com/office/powerpoint/2010/main" val="4165614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88</a:t>
            </a:fld>
            <a:endParaRPr lang="zh-CN" altLang="en-US"/>
          </a:p>
        </p:txBody>
      </p:sp>
    </p:spTree>
    <p:extLst>
      <p:ext uri="{BB962C8B-B14F-4D97-AF65-F5344CB8AC3E}">
        <p14:creationId xmlns:p14="http://schemas.microsoft.com/office/powerpoint/2010/main" val="37998874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89</a:t>
            </a:fld>
            <a:endParaRPr lang="zh-CN" altLang="en-US"/>
          </a:p>
        </p:txBody>
      </p:sp>
    </p:spTree>
    <p:extLst>
      <p:ext uri="{BB962C8B-B14F-4D97-AF65-F5344CB8AC3E}">
        <p14:creationId xmlns:p14="http://schemas.microsoft.com/office/powerpoint/2010/main" val="3308883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8954555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90</a:t>
            </a:fld>
            <a:endParaRPr lang="zh-CN" altLang="en-US"/>
          </a:p>
        </p:txBody>
      </p:sp>
    </p:spTree>
    <p:extLst>
      <p:ext uri="{BB962C8B-B14F-4D97-AF65-F5344CB8AC3E}">
        <p14:creationId xmlns:p14="http://schemas.microsoft.com/office/powerpoint/2010/main" val="25267290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91</a:t>
            </a:fld>
            <a:endParaRPr lang="zh-CN" altLang="en-US"/>
          </a:p>
        </p:txBody>
      </p:sp>
    </p:spTree>
    <p:extLst>
      <p:ext uri="{BB962C8B-B14F-4D97-AF65-F5344CB8AC3E}">
        <p14:creationId xmlns:p14="http://schemas.microsoft.com/office/powerpoint/2010/main" val="15291979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92</a:t>
            </a:fld>
            <a:endParaRPr lang="zh-CN" altLang="en-US"/>
          </a:p>
        </p:txBody>
      </p:sp>
    </p:spTree>
    <p:extLst>
      <p:ext uri="{BB962C8B-B14F-4D97-AF65-F5344CB8AC3E}">
        <p14:creationId xmlns:p14="http://schemas.microsoft.com/office/powerpoint/2010/main" val="20591124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93</a:t>
            </a:fld>
            <a:endParaRPr lang="zh-CN" altLang="en-US"/>
          </a:p>
        </p:txBody>
      </p:sp>
    </p:spTree>
    <p:extLst>
      <p:ext uri="{BB962C8B-B14F-4D97-AF65-F5344CB8AC3E}">
        <p14:creationId xmlns:p14="http://schemas.microsoft.com/office/powerpoint/2010/main" val="12132379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94</a:t>
            </a:fld>
            <a:endParaRPr lang="zh-CN" altLang="en-US"/>
          </a:p>
        </p:txBody>
      </p:sp>
    </p:spTree>
    <p:extLst>
      <p:ext uri="{BB962C8B-B14F-4D97-AF65-F5344CB8AC3E}">
        <p14:creationId xmlns:p14="http://schemas.microsoft.com/office/powerpoint/2010/main" val="34817297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95</a:t>
            </a:fld>
            <a:endParaRPr lang="zh-CN" altLang="en-US"/>
          </a:p>
        </p:txBody>
      </p:sp>
    </p:spTree>
    <p:extLst>
      <p:ext uri="{BB962C8B-B14F-4D97-AF65-F5344CB8AC3E}">
        <p14:creationId xmlns:p14="http://schemas.microsoft.com/office/powerpoint/2010/main" val="29391616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96</a:t>
            </a:fld>
            <a:endParaRPr lang="zh-CN" altLang="en-US"/>
          </a:p>
        </p:txBody>
      </p:sp>
    </p:spTree>
    <p:extLst>
      <p:ext uri="{BB962C8B-B14F-4D97-AF65-F5344CB8AC3E}">
        <p14:creationId xmlns:p14="http://schemas.microsoft.com/office/powerpoint/2010/main" val="25881126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97</a:t>
            </a:fld>
            <a:endParaRPr lang="zh-CN" altLang="en-US"/>
          </a:p>
        </p:txBody>
      </p:sp>
    </p:spTree>
    <p:extLst>
      <p:ext uri="{BB962C8B-B14F-4D97-AF65-F5344CB8AC3E}">
        <p14:creationId xmlns:p14="http://schemas.microsoft.com/office/powerpoint/2010/main" val="32749028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15" y="390618"/>
            <a:ext cx="520428" cy="274702"/>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 name="矩形 5"/>
          <p:cNvSpPr/>
          <p:nvPr userDrawn="1"/>
        </p:nvSpPr>
        <p:spPr>
          <a:xfrm>
            <a:off x="0" y="6794447"/>
            <a:ext cx="10631710" cy="84639"/>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0703717" y="6794446"/>
            <a:ext cx="1486695" cy="84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2024/3/21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2024/3/21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2024/3/21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07120" y="654595"/>
            <a:ext cx="575989" cy="577246"/>
            <a:chOff x="6084168" y="1274820"/>
            <a:chExt cx="432048" cy="432834"/>
          </a:xfrm>
        </p:grpSpPr>
        <p:sp>
          <p:nvSpPr>
            <p:cNvPr id="10"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8879153" y="655120"/>
            <a:ext cx="575989" cy="576197"/>
            <a:chOff x="4788024" y="1275213"/>
            <a:chExt cx="432048" cy="432048"/>
          </a:xfrm>
        </p:grpSpPr>
        <p:sp>
          <p:nvSpPr>
            <p:cNvPr id="1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5" name="组合 14"/>
          <p:cNvGrpSpPr/>
          <p:nvPr userDrawn="1"/>
        </p:nvGrpSpPr>
        <p:grpSpPr>
          <a:xfrm>
            <a:off x="9743137" y="654595"/>
            <a:ext cx="577036" cy="577246"/>
            <a:chOff x="5436096" y="1274820"/>
            <a:chExt cx="432833" cy="432834"/>
          </a:xfrm>
        </p:grpSpPr>
        <p:sp>
          <p:nvSpPr>
            <p:cNvPr id="1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8" name="组合 17"/>
          <p:cNvGrpSpPr/>
          <p:nvPr userDrawn="1"/>
        </p:nvGrpSpPr>
        <p:grpSpPr>
          <a:xfrm>
            <a:off x="7151187" y="654595"/>
            <a:ext cx="577036" cy="577246"/>
            <a:chOff x="3491880" y="1274820"/>
            <a:chExt cx="432833" cy="432834"/>
          </a:xfrm>
        </p:grpSpPr>
        <p:sp>
          <p:nvSpPr>
            <p:cNvPr id="19"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21" name="组合 20"/>
          <p:cNvGrpSpPr/>
          <p:nvPr userDrawn="1"/>
        </p:nvGrpSpPr>
        <p:grpSpPr>
          <a:xfrm>
            <a:off x="8015170" y="654595"/>
            <a:ext cx="577036" cy="577246"/>
            <a:chOff x="4139952" y="1274820"/>
            <a:chExt cx="432833" cy="432834"/>
          </a:xfrm>
        </p:grpSpPr>
        <p:sp>
          <p:nvSpPr>
            <p:cNvPr id="2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2024/3/21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437345"/>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userDrawn="1"/>
        </p:nvSpPr>
        <p:spPr>
          <a:xfrm>
            <a:off x="10011958" y="3437345"/>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2951"/>
            <a:ext cx="12190413" cy="242026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76965" y="178257"/>
              <a:ext cx="1036076"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7919172"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191205"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055189"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4463238"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327222"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2024/3/21</a:t>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2024/3/21</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8"/>
          <p:cNvSpPr txBox="1"/>
          <p:nvPr/>
        </p:nvSpPr>
        <p:spPr>
          <a:xfrm>
            <a:off x="1414686" y="2709714"/>
            <a:ext cx="9577064" cy="830997"/>
          </a:xfrm>
          <a:prstGeom prst="rect">
            <a:avLst/>
          </a:prstGeom>
          <a:noFill/>
        </p:spPr>
        <p:txBody>
          <a:bodyPr wrap="square" rtlCol="0">
            <a:spAutoFit/>
          </a:bodyPr>
          <a:lstStyle/>
          <a:p>
            <a:pPr algn="ctr"/>
            <a:r>
              <a:rPr lang="zh-CN" altLang="en-US" sz="4800" dirty="0">
                <a:solidFill>
                  <a:srgbClr val="1369B2"/>
                </a:solidFill>
                <a:latin typeface="微软雅黑" charset="0"/>
                <a:ea typeface="微软雅黑" charset="0"/>
                <a:cs typeface="+mn-ea"/>
                <a:sym typeface="思源黑体 CN Medium" panose="020B0600000000000000" pitchFamily="34" charset="-122"/>
              </a:rPr>
              <a:t>第</a:t>
            </a:r>
            <a:r>
              <a:rPr lang="en-US" altLang="zh-CN" sz="4800" dirty="0">
                <a:solidFill>
                  <a:srgbClr val="1369B2"/>
                </a:solidFill>
                <a:latin typeface="微软雅黑" charset="0"/>
                <a:ea typeface="微软雅黑" charset="0"/>
                <a:cs typeface="+mn-ea"/>
                <a:sym typeface="思源黑体 CN Medium" panose="020B0600000000000000" pitchFamily="34" charset="-122"/>
              </a:rPr>
              <a:t>11</a:t>
            </a:r>
            <a:r>
              <a:rPr lang="zh-CN" altLang="en-US" sz="4800" dirty="0">
                <a:solidFill>
                  <a:srgbClr val="1369B2"/>
                </a:solidFill>
                <a:latin typeface="微软雅黑" charset="0"/>
                <a:ea typeface="微软雅黑" charset="0"/>
                <a:cs typeface="+mn-ea"/>
                <a:sym typeface="思源黑体 CN Medium" panose="020B0600000000000000" pitchFamily="34" charset="-122"/>
              </a:rPr>
              <a:t>章 </a:t>
            </a:r>
            <a:r>
              <a:rPr lang="zh-CN" altLang="zh-CN" sz="4800" dirty="0">
                <a:solidFill>
                  <a:srgbClr val="1369B2"/>
                </a:solidFill>
                <a:latin typeface="微软雅黑" charset="0"/>
                <a:ea typeface="微软雅黑" charset="0"/>
                <a:cs typeface="+mn-ea"/>
              </a:rPr>
              <a:t>数据预处理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8A94A71B-0DDC-9662-2B12-E7ED94C37C44}"/>
              </a:ext>
            </a:extLst>
          </p:cNvPr>
          <p:cNvSpPr txBox="1"/>
          <p:nvPr/>
        </p:nvSpPr>
        <p:spPr>
          <a:xfrm>
            <a:off x="1414685" y="2261823"/>
            <a:ext cx="9649073" cy="1015663"/>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2000" dirty="0" err="1">
                <a:solidFill>
                  <a:srgbClr val="1369B2"/>
                </a:solidFill>
              </a:rPr>
              <a:t>isnull</a:t>
            </a:r>
            <a:r>
              <a:rPr lang="en-US" altLang="zh-CN" sz="2000" dirty="0">
                <a:solidFill>
                  <a:srgbClr val="1369B2"/>
                </a:solidFill>
              </a:rPr>
              <a:t>()</a:t>
            </a:r>
            <a:r>
              <a:rPr lang="zh-CN" altLang="zh-CN" sz="2000" dirty="0">
                <a:solidFill>
                  <a:srgbClr val="1369B2"/>
                </a:solidFill>
              </a:rPr>
              <a:t>和</a:t>
            </a:r>
            <a:r>
              <a:rPr lang="en-US" altLang="zh-CN" sz="2000" dirty="0" err="1">
                <a:solidFill>
                  <a:srgbClr val="1369B2"/>
                </a:solidFill>
              </a:rPr>
              <a:t>notnull</a:t>
            </a:r>
            <a:r>
              <a:rPr lang="en-US" altLang="zh-CN" sz="2000" dirty="0">
                <a:solidFill>
                  <a:srgbClr val="1369B2"/>
                </a:solidFill>
              </a:rPr>
              <a:t>()</a:t>
            </a:r>
            <a:r>
              <a:rPr lang="zh-CN" altLang="en-US" sz="2000" dirty="0">
                <a:solidFill>
                  <a:srgbClr val="1369B2"/>
                </a:solidFill>
              </a:rPr>
              <a:t>函数</a:t>
            </a:r>
            <a:r>
              <a:rPr lang="zh-CN" altLang="zh-CN" sz="2000" dirty="0"/>
              <a:t>会接收一个</a:t>
            </a:r>
            <a:r>
              <a:rPr lang="en-US" altLang="zh-CN" sz="2000" dirty="0"/>
              <a:t>Series</a:t>
            </a:r>
            <a:r>
              <a:rPr lang="zh-CN" altLang="zh-CN" sz="2000" dirty="0"/>
              <a:t>类或</a:t>
            </a:r>
            <a:r>
              <a:rPr lang="en-US" altLang="zh-CN" sz="2000" dirty="0" err="1"/>
              <a:t>DataFrame</a:t>
            </a:r>
            <a:r>
              <a:rPr lang="zh-CN" altLang="zh-CN" sz="2000" dirty="0"/>
              <a:t>类的对象，返回一个跟原对象形状相同的新对象，新对象中的数据都是表示检测结果的布尔值</a:t>
            </a:r>
            <a:r>
              <a:rPr lang="zh-CN" altLang="en-US" sz="2000" dirty="0"/>
              <a:t>。</a:t>
            </a:r>
            <a:endParaRPr lang="en-US" altLang="zh-CN" sz="2000" dirty="0"/>
          </a:p>
        </p:txBody>
      </p:sp>
      <p:sp>
        <p:nvSpPr>
          <p:cNvPr id="7" name="矩形: 圆角 139">
            <a:extLst>
              <a:ext uri="{FF2B5EF4-FFF2-40B4-BE49-F238E27FC236}">
                <a16:creationId xmlns:a16="http://schemas.microsoft.com/office/drawing/2014/main" id="{C5854BD2-95A8-2615-D778-3A061C808512}"/>
              </a:ext>
            </a:extLst>
          </p:cNvPr>
          <p:cNvSpPr/>
          <p:nvPr/>
        </p:nvSpPr>
        <p:spPr>
          <a:xfrm>
            <a:off x="1276318" y="1540390"/>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检测方法</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grpSp>
        <p:nvGrpSpPr>
          <p:cNvPr id="9" name="组合 8"/>
          <p:cNvGrpSpPr/>
          <p:nvPr/>
        </p:nvGrpSpPr>
        <p:grpSpPr>
          <a:xfrm>
            <a:off x="1486693" y="3645818"/>
            <a:ext cx="3816423" cy="1728192"/>
            <a:chOff x="1009964" y="3555751"/>
            <a:chExt cx="2952328" cy="1728192"/>
          </a:xfrm>
        </p:grpSpPr>
        <p:sp>
          <p:nvSpPr>
            <p:cNvPr id="10" name="原创设计师QQ598969553          _3"/>
            <p:cNvSpPr/>
            <p:nvPr/>
          </p:nvSpPr>
          <p:spPr>
            <a:xfrm>
              <a:off x="1009964" y="3789835"/>
              <a:ext cx="2952328" cy="1494108"/>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原创设计师QQ598969553          _4"/>
            <p:cNvSpPr/>
            <p:nvPr/>
          </p:nvSpPr>
          <p:spPr>
            <a:xfrm>
              <a:off x="1221232" y="4230507"/>
              <a:ext cx="2529792" cy="777457"/>
            </a:xfrm>
            <a:prstGeom prst="rect">
              <a:avLst/>
            </a:prstGeom>
          </p:spPr>
          <p:txBody>
            <a:bodyPr wrap="square">
              <a:spAutoFit/>
            </a:bodyPr>
            <a:lstStyle/>
            <a:p>
              <a:pPr algn="ctr">
                <a:lnSpc>
                  <a:spcPct val="13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检测到缺失值的位置标记</a:t>
              </a:r>
              <a:r>
                <a:rPr lang="en-US" altLang="zh-CN" sz="1800" dirty="0">
                  <a:solidFill>
                    <a:srgbClr val="595959"/>
                  </a:solidFill>
                  <a:latin typeface="微软雅黑" panose="020B0503020204020204" pitchFamily="34" charset="-122"/>
                  <a:ea typeface="微软雅黑" panose="020B0503020204020204" pitchFamily="34" charset="-122"/>
                  <a:cs typeface="+mn-ea"/>
                </a:rPr>
                <a:t>True</a:t>
              </a:r>
              <a:r>
                <a:rPr lang="zh-CN" altLang="zh-CN" sz="1800" dirty="0">
                  <a:solidFill>
                    <a:srgbClr val="595959"/>
                  </a:solidFill>
                  <a:latin typeface="微软雅黑" panose="020B0503020204020204" pitchFamily="34" charset="-122"/>
                  <a:ea typeface="微软雅黑" panose="020B0503020204020204" pitchFamily="34" charset="-122"/>
                  <a:cs typeface="+mn-ea"/>
                </a:rPr>
                <a:t>，其他位置标记为</a:t>
              </a:r>
              <a:r>
                <a:rPr lang="en-US" altLang="zh-CN" sz="1800" dirty="0">
                  <a:solidFill>
                    <a:srgbClr val="595959"/>
                  </a:solidFill>
                  <a:latin typeface="微软雅黑" panose="020B0503020204020204" pitchFamily="34" charset="-122"/>
                  <a:ea typeface="微软雅黑" panose="020B0503020204020204" pitchFamily="34" charset="-122"/>
                  <a:cs typeface="+mn-ea"/>
                </a:rPr>
                <a:t>False</a:t>
              </a:r>
              <a:endParaRPr lang="zh-CN" altLang="en-US" sz="18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原创设计师QQ598969553          _6"/>
            <p:cNvSpPr/>
            <p:nvPr/>
          </p:nvSpPr>
          <p:spPr>
            <a:xfrm>
              <a:off x="1715203" y="3555751"/>
              <a:ext cx="1685866"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15" name="原创设计师QQ598969553          _7"/>
            <p:cNvSpPr txBox="1"/>
            <p:nvPr/>
          </p:nvSpPr>
          <p:spPr>
            <a:xfrm>
              <a:off x="1793637" y="3605549"/>
              <a:ext cx="1528996" cy="369332"/>
            </a:xfrm>
            <a:prstGeom prst="rect">
              <a:avLst/>
            </a:prstGeom>
            <a:noFill/>
          </p:spPr>
          <p:txBody>
            <a:bodyPr wrap="square" rtlCol="0">
              <a:spAutoFit/>
            </a:bodyPr>
            <a:lstStyle/>
            <a:p>
              <a:pPr algn="ctr" defTabSz="1216660">
                <a:spcBef>
                  <a:spcPct val="20000"/>
                </a:spcBef>
                <a:defRPr/>
              </a:pPr>
              <a:r>
                <a:rPr lang="en-US" altLang="zh-CN" sz="1800" b="1" dirty="0" err="1">
                  <a:solidFill>
                    <a:schemeClr val="bg1"/>
                  </a:solidFill>
                  <a:latin typeface="微软雅黑" panose="020B0503020204020204" pitchFamily="34" charset="-122"/>
                  <a:ea typeface="微软雅黑" panose="020B0503020204020204" pitchFamily="34" charset="-122"/>
                  <a:cs typeface="+mn-ea"/>
                </a:rPr>
                <a:t>isnull</a:t>
              </a:r>
              <a:r>
                <a:rPr lang="en-US" altLang="zh-CN" sz="1800" b="1" dirty="0">
                  <a:solidFill>
                    <a:schemeClr val="bg1"/>
                  </a:solidFill>
                  <a:latin typeface="微软雅黑" panose="020B0503020204020204" pitchFamily="34" charset="-122"/>
                  <a:ea typeface="微软雅黑" panose="020B0503020204020204" pitchFamily="34" charset="-122"/>
                  <a:cs typeface="+mn-ea"/>
                </a:rPr>
                <a:t>()</a:t>
              </a:r>
              <a:endParaRPr lang="zh-CN" altLang="en-US" sz="18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p:nvGrpSpPr>
        <p:grpSpPr>
          <a:xfrm>
            <a:off x="6815286" y="3645818"/>
            <a:ext cx="3816423" cy="1728192"/>
            <a:chOff x="1009964" y="3555751"/>
            <a:chExt cx="2952328" cy="1728192"/>
          </a:xfrm>
        </p:grpSpPr>
        <p:sp>
          <p:nvSpPr>
            <p:cNvPr id="17" name="原创设计师QQ598969553          _3"/>
            <p:cNvSpPr/>
            <p:nvPr/>
          </p:nvSpPr>
          <p:spPr>
            <a:xfrm>
              <a:off x="1009964" y="3789835"/>
              <a:ext cx="2952328" cy="1494108"/>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1221232" y="4230507"/>
              <a:ext cx="2529792" cy="777457"/>
            </a:xfrm>
            <a:prstGeom prst="rect">
              <a:avLst/>
            </a:prstGeom>
          </p:spPr>
          <p:txBody>
            <a:bodyPr wrap="square">
              <a:spAutoFit/>
            </a:bodyPr>
            <a:lstStyle/>
            <a:p>
              <a:pPr algn="ctr">
                <a:lnSpc>
                  <a:spcPct val="13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检测到缺失值的位置标记</a:t>
              </a:r>
              <a:r>
                <a:rPr lang="en-US" altLang="zh-CN" sz="1800" dirty="0">
                  <a:solidFill>
                    <a:srgbClr val="595959"/>
                  </a:solidFill>
                  <a:latin typeface="微软雅黑" panose="020B0503020204020204" pitchFamily="34" charset="-122"/>
                  <a:ea typeface="微软雅黑" panose="020B0503020204020204" pitchFamily="34" charset="-122"/>
                  <a:cs typeface="+mn-ea"/>
                </a:rPr>
                <a:t>False</a:t>
              </a:r>
              <a:r>
                <a:rPr lang="zh-CN" altLang="zh-CN" sz="1800" dirty="0">
                  <a:solidFill>
                    <a:srgbClr val="595959"/>
                  </a:solidFill>
                  <a:latin typeface="微软雅黑" panose="020B0503020204020204" pitchFamily="34" charset="-122"/>
                  <a:ea typeface="微软雅黑" panose="020B0503020204020204" pitchFamily="34" charset="-122"/>
                  <a:cs typeface="+mn-ea"/>
                </a:rPr>
                <a:t>，其他位置标记为</a:t>
              </a:r>
              <a:r>
                <a:rPr lang="en-US" altLang="zh-CN" sz="1800" dirty="0">
                  <a:solidFill>
                    <a:srgbClr val="595959"/>
                  </a:solidFill>
                  <a:latin typeface="微软雅黑" panose="020B0503020204020204" pitchFamily="34" charset="-122"/>
                  <a:ea typeface="微软雅黑" panose="020B0503020204020204" pitchFamily="34" charset="-122"/>
                  <a:cs typeface="+mn-ea"/>
                </a:rPr>
                <a:t>True</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en-US" sz="1800" dirty="0">
                <a:solidFill>
                  <a:srgbClr val="595959"/>
                </a:solidFill>
                <a:latin typeface="微软雅黑" panose="020B0503020204020204" pitchFamily="34" charset="-122"/>
                <a:ea typeface="微软雅黑" panose="020B0503020204020204" pitchFamily="34" charset="-122"/>
                <a:cs typeface="+mn-ea"/>
              </a:endParaRPr>
            </a:p>
          </p:txBody>
        </p:sp>
        <p:sp>
          <p:nvSpPr>
            <p:cNvPr id="19" name="原创设计师QQ598969553          _6"/>
            <p:cNvSpPr/>
            <p:nvPr/>
          </p:nvSpPr>
          <p:spPr>
            <a:xfrm>
              <a:off x="1715203" y="3555751"/>
              <a:ext cx="1685866"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1793637" y="3605549"/>
              <a:ext cx="1528996" cy="369332"/>
            </a:xfrm>
            <a:prstGeom prst="rect">
              <a:avLst/>
            </a:prstGeom>
            <a:noFill/>
          </p:spPr>
          <p:txBody>
            <a:bodyPr wrap="square" rtlCol="0">
              <a:spAutoFit/>
            </a:bodyPr>
            <a:lstStyle/>
            <a:p>
              <a:pPr algn="ctr" defTabSz="1216660">
                <a:spcBef>
                  <a:spcPct val="20000"/>
                </a:spcBef>
                <a:defRPr/>
              </a:pPr>
              <a:r>
                <a:rPr lang="en-US" altLang="zh-CN" sz="1800" b="1" dirty="0" err="1">
                  <a:solidFill>
                    <a:schemeClr val="bg1"/>
                  </a:solidFill>
                  <a:latin typeface="微软雅黑" panose="020B0503020204020204" pitchFamily="34" charset="-122"/>
                  <a:ea typeface="微软雅黑" panose="020B0503020204020204" pitchFamily="34" charset="-122"/>
                  <a:cs typeface="+mn-ea"/>
                </a:rPr>
                <a:t>notnull</a:t>
              </a:r>
              <a:r>
                <a:rPr lang="en-US" altLang="zh-CN" sz="1800" b="1" dirty="0">
                  <a:solidFill>
                    <a:schemeClr val="bg1"/>
                  </a:solidFill>
                  <a:latin typeface="微软雅黑" panose="020B0503020204020204" pitchFamily="34" charset="-122"/>
                  <a:ea typeface="微软雅黑" panose="020B0503020204020204" pitchFamily="34" charset="-122"/>
                  <a:cs typeface="+mn-ea"/>
                </a:rPr>
                <a:t>()</a:t>
              </a:r>
              <a:endParaRPr lang="zh-CN" altLang="en-US" sz="18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779390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C5854BD2-95A8-2615-D778-3A061C808512}"/>
              </a:ext>
            </a:extLst>
          </p:cNvPr>
          <p:cNvSpPr/>
          <p:nvPr/>
        </p:nvSpPr>
        <p:spPr>
          <a:xfrm>
            <a:off x="1276318" y="1540390"/>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检测方法</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矩形 20">
            <a:extLst>
              <a:ext uri="{FF2B5EF4-FFF2-40B4-BE49-F238E27FC236}">
                <a16:creationId xmlns:a16="http://schemas.microsoft.com/office/drawing/2014/main" id="{361CAA81-0507-65DC-AD31-AFCAEBF8588E}"/>
              </a:ext>
            </a:extLst>
          </p:cNvPr>
          <p:cNvSpPr/>
          <p:nvPr/>
        </p:nvSpPr>
        <p:spPr>
          <a:xfrm>
            <a:off x="1486694" y="3381722"/>
            <a:ext cx="9361040" cy="292839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B9F3DCC8-58F8-42D9-C2A9-18C2C694DAF0}"/>
              </a:ext>
            </a:extLst>
          </p:cNvPr>
          <p:cNvSpPr txBox="1"/>
          <p:nvPr/>
        </p:nvSpPr>
        <p:spPr>
          <a:xfrm>
            <a:off x="1630710" y="3667134"/>
            <a:ext cx="8424936" cy="2357568"/>
          </a:xfrm>
          <a:prstGeom prst="rect">
            <a:avLst/>
          </a:prstGeom>
          <a:noFill/>
        </p:spPr>
        <p:txBody>
          <a:bodyPr wrap="square">
            <a:spAutoFit/>
          </a:bodyPr>
          <a:lstStyle/>
          <a:p>
            <a:pPr indent="266700">
              <a:lnSpc>
                <a:spcPct val="115000"/>
              </a:lnSpc>
            </a:pPr>
            <a:r>
              <a:rPr lang="en-US" altLang="zh-CN" sz="1600" dirty="0" err="1">
                <a:solidFill>
                  <a:srgbClr val="000000"/>
                </a:solidFill>
                <a:latin typeface="Courier New" panose="02070309020205020404" pitchFamily="49" charset="0"/>
                <a:ea typeface="宋体" panose="02010600030101010101" pitchFamily="2" charset="-122"/>
              </a:rPr>
              <a:t>def</a:t>
            </a:r>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dirty="0" err="1">
                <a:solidFill>
                  <a:srgbClr val="000000"/>
                </a:solidFill>
                <a:latin typeface="Courier New" panose="02070309020205020404" pitchFamily="49" charset="0"/>
                <a:ea typeface="宋体" panose="02010600030101010101" pitchFamily="2" charset="-122"/>
              </a:rPr>
              <a:t>missing_values_table</a:t>
            </a:r>
            <a:r>
              <a:rPr lang="en-US" altLang="zh-CN" sz="1600" dirty="0">
                <a:solidFill>
                  <a:srgbClr val="000000"/>
                </a:solidFill>
                <a:latin typeface="Courier New" panose="02070309020205020404" pitchFamily="49" charset="0"/>
                <a:ea typeface="宋体" panose="02010600030101010101" pitchFamily="2" charset="-122"/>
              </a:rPr>
              <a:t>(</a:t>
            </a:r>
            <a:r>
              <a:rPr lang="en-US" altLang="zh-CN" sz="1600" dirty="0" err="1">
                <a:solidFill>
                  <a:srgbClr val="000000"/>
                </a:solidFill>
                <a:latin typeface="Courier New" panose="02070309020205020404" pitchFamily="49" charset="0"/>
                <a:ea typeface="宋体" panose="02010600030101010101" pitchFamily="2" charset="-122"/>
              </a:rPr>
              <a:t>df</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dirty="0" err="1">
                <a:solidFill>
                  <a:srgbClr val="000000"/>
                </a:solidFill>
                <a:latin typeface="Courier New" panose="02070309020205020404" pitchFamily="49" charset="0"/>
                <a:ea typeface="宋体" panose="02010600030101010101" pitchFamily="2" charset="-122"/>
              </a:rPr>
              <a:t>mis_val</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b="1" dirty="0" err="1">
                <a:solidFill>
                  <a:srgbClr val="1369B2"/>
                </a:solidFill>
                <a:latin typeface="Courier New" panose="02070309020205020404" pitchFamily="49" charset="0"/>
                <a:ea typeface="宋体" panose="02010600030101010101" pitchFamily="2" charset="-122"/>
              </a:rPr>
              <a:t>df.isnull</a:t>
            </a:r>
            <a:r>
              <a:rPr lang="en-US" altLang="zh-CN" sz="1600" b="1" dirty="0">
                <a:solidFill>
                  <a:srgbClr val="1369B2"/>
                </a:solidFill>
                <a:latin typeface="Courier New" panose="02070309020205020404" pitchFamily="49" charset="0"/>
                <a:ea typeface="宋体" panose="02010600030101010101" pitchFamily="2" charset="-122"/>
              </a:rPr>
              <a:t>().sum()</a:t>
            </a:r>
            <a:endParaRPr lang="zh-CN" altLang="zh-CN" sz="16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dirty="0" err="1">
                <a:solidFill>
                  <a:srgbClr val="000000"/>
                </a:solidFill>
                <a:latin typeface="Courier New" panose="02070309020205020404" pitchFamily="49" charset="0"/>
                <a:ea typeface="宋体" panose="02010600030101010101" pitchFamily="2" charset="-122"/>
              </a:rPr>
              <a:t>mis_val_percent</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b="1" dirty="0" err="1">
                <a:solidFill>
                  <a:srgbClr val="1369B2"/>
                </a:solidFill>
                <a:latin typeface="Courier New" panose="02070309020205020404" pitchFamily="49" charset="0"/>
                <a:ea typeface="宋体" panose="02010600030101010101" pitchFamily="2" charset="-122"/>
              </a:rPr>
              <a:t>df.isnull</a:t>
            </a:r>
            <a:r>
              <a:rPr lang="en-US" altLang="zh-CN" sz="1600" b="1" dirty="0">
                <a:solidFill>
                  <a:srgbClr val="1369B2"/>
                </a:solidFill>
                <a:latin typeface="Courier New" panose="02070309020205020404" pitchFamily="49" charset="0"/>
                <a:ea typeface="宋体" panose="02010600030101010101" pitchFamily="2" charset="-122"/>
              </a:rPr>
              <a:t>().sum() / </a:t>
            </a:r>
            <a:r>
              <a:rPr lang="en-US" altLang="zh-CN" sz="1600" b="1" dirty="0" err="1">
                <a:solidFill>
                  <a:srgbClr val="1369B2"/>
                </a:solidFill>
                <a:latin typeface="Courier New" panose="02070309020205020404" pitchFamily="49" charset="0"/>
                <a:ea typeface="宋体" panose="02010600030101010101" pitchFamily="2" charset="-122"/>
              </a:rPr>
              <a:t>len</a:t>
            </a:r>
            <a:r>
              <a:rPr lang="en-US" altLang="zh-CN" sz="1600" b="1" dirty="0">
                <a:solidFill>
                  <a:srgbClr val="1369B2"/>
                </a:solidFill>
                <a:latin typeface="Courier New" panose="02070309020205020404" pitchFamily="49" charset="0"/>
                <a:ea typeface="宋体" panose="02010600030101010101" pitchFamily="2" charset="-122"/>
              </a:rPr>
              <a:t>(</a:t>
            </a:r>
            <a:r>
              <a:rPr lang="en-US" altLang="zh-CN" sz="1600" b="1" dirty="0" err="1">
                <a:solidFill>
                  <a:srgbClr val="1369B2"/>
                </a:solidFill>
                <a:latin typeface="Courier New" panose="02070309020205020404" pitchFamily="49" charset="0"/>
                <a:ea typeface="宋体" panose="02010600030101010101" pitchFamily="2" charset="-122"/>
              </a:rPr>
              <a:t>df</a:t>
            </a:r>
            <a:r>
              <a:rPr lang="en-US" altLang="zh-CN" sz="1600" b="1" dirty="0">
                <a:solidFill>
                  <a:srgbClr val="1369B2"/>
                </a:solidFill>
                <a:latin typeface="Courier New" panose="02070309020205020404" pitchFamily="49" charset="0"/>
                <a:ea typeface="宋体" panose="02010600030101010101" pitchFamily="2" charset="-122"/>
              </a:rPr>
              <a:t>) * 100</a:t>
            </a:r>
            <a:endParaRPr lang="zh-CN" altLang="zh-CN" sz="16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dirty="0" err="1">
                <a:solidFill>
                  <a:srgbClr val="000000"/>
                </a:solidFill>
                <a:latin typeface="Courier New" panose="02070309020205020404" pitchFamily="49" charset="0"/>
                <a:ea typeface="宋体" panose="02010600030101010101" pitchFamily="2" charset="-122"/>
              </a:rPr>
              <a:t>mis_val_table</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pd.DataFrame</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数量</a:t>
            </a:r>
            <a:r>
              <a:rPr lang="en-US" altLang="zh-CN" sz="1600" dirty="0">
                <a:solidFill>
                  <a:srgbClr val="000000"/>
                </a:solidFill>
                <a:latin typeface="Courier New" panose="02070309020205020404" pitchFamily="49" charset="0"/>
                <a:ea typeface="宋体" panose="02010600030101010101" pitchFamily="2" charset="-122"/>
              </a:rPr>
              <a:t>':</a:t>
            </a:r>
            <a:r>
              <a:rPr lang="en-US" altLang="zh-CN" sz="1600" dirty="0" err="1">
                <a:solidFill>
                  <a:srgbClr val="000000"/>
                </a:solidFill>
                <a:latin typeface="Courier New" panose="02070309020205020404" pitchFamily="49" charset="0"/>
                <a:ea typeface="宋体" panose="02010600030101010101" pitchFamily="2" charset="-122"/>
              </a:rPr>
              <a:t>mis_val</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a:t>
            </a:r>
            <a:r>
              <a:rPr lang="zh-CN" altLang="zh-CN" sz="1600" dirty="0">
                <a:solidFill>
                  <a:srgbClr val="000000"/>
                </a:solidFill>
                <a:latin typeface="Courier New" panose="02070309020205020404" pitchFamily="49" charset="0"/>
                <a:ea typeface="宋体" panose="02010600030101010101" pitchFamily="2" charset="-122"/>
              </a:rPr>
              <a:t>占比</a:t>
            </a:r>
            <a:r>
              <a:rPr lang="en-US" altLang="zh-CN" sz="1600" dirty="0">
                <a:solidFill>
                  <a:srgbClr val="000000"/>
                </a:solidFill>
                <a:latin typeface="Courier New" panose="02070309020205020404" pitchFamily="49" charset="0"/>
                <a:ea typeface="宋体" panose="02010600030101010101" pitchFamily="2" charset="-122"/>
              </a:rPr>
              <a:t>(%)':</a:t>
            </a:r>
            <a:r>
              <a:rPr lang="en-US" altLang="zh-CN" sz="1600" dirty="0" err="1">
                <a:solidFill>
                  <a:srgbClr val="000000"/>
                </a:solidFill>
                <a:latin typeface="Courier New" panose="02070309020205020404" pitchFamily="49" charset="0"/>
                <a:ea typeface="宋体" panose="02010600030101010101" pitchFamily="2" charset="-122"/>
              </a:rPr>
              <a:t>mis_val_percent</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dirty="0" err="1">
                <a:solidFill>
                  <a:srgbClr val="000000"/>
                </a:solidFill>
                <a:latin typeface="Courier New" panose="02070309020205020404" pitchFamily="49" charset="0"/>
                <a:ea typeface="宋体" panose="02010600030101010101" pitchFamily="2" charset="-122"/>
              </a:rPr>
              <a:t>mis_val_table_sorted</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mis_val_table.sort_values</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数量</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ascending=False)</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return </a:t>
            </a:r>
            <a:r>
              <a:rPr lang="en-US" altLang="zh-CN" sz="1600" dirty="0" err="1">
                <a:solidFill>
                  <a:srgbClr val="000000"/>
                </a:solidFill>
                <a:latin typeface="Courier New" panose="02070309020205020404" pitchFamily="49" charset="0"/>
                <a:ea typeface="宋体" panose="02010600030101010101" pitchFamily="2" charset="-122"/>
              </a:rPr>
              <a:t>mis_val_table_sorted</a:t>
            </a:r>
            <a:endParaRPr lang="zh-CN" altLang="zh-CN" sz="1600" dirty="0">
              <a:solidFill>
                <a:srgbClr val="000000"/>
              </a:solidFill>
              <a:latin typeface="Courier New" panose="02070309020205020404" pitchFamily="49" charset="0"/>
              <a:ea typeface="宋体" panose="02010600030101010101" pitchFamily="2" charset="-122"/>
            </a:endParaRPr>
          </a:p>
        </p:txBody>
      </p:sp>
      <p:sp>
        <p:nvSpPr>
          <p:cNvPr id="23" name="文本框 22">
            <a:extLst>
              <a:ext uri="{FF2B5EF4-FFF2-40B4-BE49-F238E27FC236}">
                <a16:creationId xmlns:a16="http://schemas.microsoft.com/office/drawing/2014/main" id="{8A94A71B-0DDC-9662-2B12-E7ED94C37C44}"/>
              </a:ext>
            </a:extLst>
          </p:cNvPr>
          <p:cNvSpPr txBox="1"/>
          <p:nvPr/>
        </p:nvSpPr>
        <p:spPr>
          <a:xfrm>
            <a:off x="1414685" y="2261823"/>
            <a:ext cx="9649073" cy="961289"/>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t>如果想了解</a:t>
            </a:r>
            <a:r>
              <a:rPr lang="en-US" altLang="zh-CN" sz="2000" dirty="0" err="1"/>
              <a:t>DataFrame</a:t>
            </a:r>
            <a:r>
              <a:rPr lang="zh-CN" altLang="zh-CN" sz="2000" dirty="0"/>
              <a:t>类的对象中缺失值的数量和占比情况，那么</a:t>
            </a:r>
            <a:r>
              <a:rPr lang="zh-CN" altLang="en-US" sz="2000" dirty="0"/>
              <a:t>我们</a:t>
            </a:r>
            <a:r>
              <a:rPr lang="zh-CN" altLang="zh-CN" sz="2000" dirty="0"/>
              <a:t>可以</a:t>
            </a:r>
            <a:r>
              <a:rPr lang="zh-CN" altLang="zh-CN" sz="2000" dirty="0">
                <a:solidFill>
                  <a:srgbClr val="1369B2"/>
                </a:solidFill>
              </a:rPr>
              <a:t>自定义一个函数</a:t>
            </a:r>
            <a:r>
              <a:rPr lang="zh-CN" altLang="en-US" sz="2000" dirty="0"/>
              <a:t>，在该函数中统计</a:t>
            </a:r>
            <a:r>
              <a:rPr lang="en-US" altLang="zh-CN" sz="2000" dirty="0" err="1"/>
              <a:t>isnull</a:t>
            </a:r>
            <a:r>
              <a:rPr lang="en-US" altLang="zh-CN" sz="2000" dirty="0"/>
              <a:t>()</a:t>
            </a:r>
            <a:r>
              <a:rPr lang="zh-CN" altLang="en-US" sz="2000" dirty="0"/>
              <a:t>函数的返回值为</a:t>
            </a:r>
            <a:r>
              <a:rPr lang="en-US" altLang="zh-CN" sz="2000" dirty="0"/>
              <a:t>True</a:t>
            </a:r>
            <a:r>
              <a:rPr lang="zh-CN" altLang="en-US" sz="2000" dirty="0"/>
              <a:t>的数量和占比</a:t>
            </a:r>
            <a:r>
              <a:rPr lang="zh-CN" altLang="zh-CN" sz="2000" dirty="0"/>
              <a:t>。</a:t>
            </a:r>
            <a:endParaRPr lang="en-US" altLang="zh-CN" sz="2000" dirty="0"/>
          </a:p>
        </p:txBody>
      </p:sp>
    </p:spTree>
    <p:extLst>
      <p:ext uri="{BB962C8B-B14F-4D97-AF65-F5344CB8AC3E}">
        <p14:creationId xmlns:p14="http://schemas.microsoft.com/office/powerpoint/2010/main" val="400188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掌握缺失值的处理方式，能够通过</a:t>
            </a:r>
            <a:r>
              <a:rPr lang="en-US" altLang="zh-CN" sz="1800" dirty="0" err="1">
                <a:solidFill>
                  <a:srgbClr val="1369B2"/>
                </a:solidFill>
                <a:latin typeface="微软雅黑" panose="020B0503020204020204" pitchFamily="34" charset="-122"/>
                <a:ea typeface="微软雅黑" panose="020B0503020204020204" pitchFamily="34" charset="-122"/>
                <a:cs typeface="+mn-ea"/>
              </a:rPr>
              <a:t>dropna</a:t>
            </a:r>
            <a:r>
              <a:rPr lang="en-US" altLang="zh-CN" sz="1800" dirty="0">
                <a:solidFill>
                  <a:srgbClr val="1369B2"/>
                </a:solidFill>
                <a:latin typeface="微软雅黑" panose="020B0503020204020204" pitchFamily="34" charset="-122"/>
                <a:ea typeface="微软雅黑" panose="020B0503020204020204" pitchFamily="34" charset="-122"/>
                <a:cs typeface="+mn-ea"/>
              </a:rPr>
              <a:t>()</a:t>
            </a:r>
            <a:r>
              <a:rPr lang="zh-CN" altLang="zh-CN" sz="1800" dirty="0">
                <a:solidFill>
                  <a:srgbClr val="595959"/>
                </a:solidFill>
                <a:latin typeface="微软雅黑" panose="020B0503020204020204" pitchFamily="34" charset="-122"/>
                <a:ea typeface="微软雅黑" panose="020B0503020204020204" pitchFamily="34" charset="-122"/>
                <a:cs typeface="+mn-ea"/>
              </a:rPr>
              <a:t>或</a:t>
            </a:r>
            <a:r>
              <a:rPr lang="en-US" altLang="zh-CN" sz="1800" dirty="0" err="1">
                <a:solidFill>
                  <a:srgbClr val="1369B2"/>
                </a:solidFill>
                <a:latin typeface="微软雅黑" panose="020B0503020204020204" pitchFamily="34" charset="-122"/>
                <a:ea typeface="微软雅黑" panose="020B0503020204020204" pitchFamily="34" charset="-122"/>
                <a:cs typeface="+mn-ea"/>
              </a:rPr>
              <a:t>fillna</a:t>
            </a:r>
            <a:r>
              <a:rPr lang="en-US" altLang="zh-CN" sz="1800" dirty="0">
                <a:solidFill>
                  <a:srgbClr val="1369B2"/>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cs typeface="+mn-ea"/>
              </a:rPr>
              <a:t>方法</a:t>
            </a:r>
            <a:r>
              <a:rPr lang="zh-CN" altLang="zh-CN" sz="1800" dirty="0">
                <a:solidFill>
                  <a:srgbClr val="595959"/>
                </a:solidFill>
                <a:latin typeface="微软雅黑" panose="020B0503020204020204" pitchFamily="34" charset="-122"/>
                <a:ea typeface="微软雅黑" panose="020B0503020204020204" pitchFamily="34" charset="-122"/>
                <a:cs typeface="+mn-ea"/>
              </a:rPr>
              <a:t>删除缺失值或填充缺失值</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089741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4316225" y="2945590"/>
            <a:ext cx="6387493" cy="1938992"/>
          </a:xfrm>
          <a:prstGeom prst="rect">
            <a:avLst/>
          </a:prstGeom>
        </p:spPr>
        <p:txBody>
          <a:bodyPr wrap="square">
            <a:spAutoFit/>
          </a:bodyPr>
          <a:lstStyle/>
          <a:p>
            <a:pPr>
              <a:lnSpc>
                <a:spcPct val="150000"/>
              </a:lnSpc>
            </a:pPr>
            <a:r>
              <a:rPr lang="zh-CN" altLang="en-US"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缺失值会影响数据的完整性和准确性，使得分析结果产生偏差或无法得出可靠的结论。因此，在进行数据分析之前，通常需要对缺失值进行处理，常见的处理方式包括</a:t>
            </a:r>
            <a:r>
              <a:rPr lang="zh-CN" altLang="en-US"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删除缺失值</a:t>
            </a:r>
            <a:r>
              <a:rPr lang="zh-CN" altLang="en-US"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和</a:t>
            </a:r>
            <a:r>
              <a:rPr lang="zh-CN" altLang="en-US"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填充缺失值</a:t>
            </a:r>
            <a:r>
              <a:rPr lang="zh-CN" altLang="en-US"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pic>
        <p:nvPicPr>
          <p:cNvPr id="14"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9258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删除缺失值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1E1BFBFC-8168-1953-8181-1D9657228AA6}"/>
              </a:ext>
            </a:extLst>
          </p:cNvPr>
          <p:cNvSpPr txBox="1"/>
          <p:nvPr/>
        </p:nvSpPr>
        <p:spPr>
          <a:xfrm>
            <a:off x="1287706" y="2065290"/>
            <a:ext cx="9560028" cy="1015663"/>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中提供了删除缺失值的方法</a:t>
            </a:r>
            <a:r>
              <a:rPr lang="en-US" altLang="zh-CN" sz="2000" kern="0" dirty="0" err="1">
                <a:solidFill>
                  <a:srgbClr val="1369B2"/>
                </a:solidFill>
                <a:latin typeface="Microsoft YaHei" panose="020B0503020204020204" pitchFamily="34" charset="-122"/>
                <a:ea typeface="Microsoft YaHei" panose="020B0503020204020204" pitchFamily="34" charset="-122"/>
              </a:rPr>
              <a:t>dropna</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595959"/>
                </a:solidFill>
                <a:latin typeface="Microsoft YaHei" panose="020B0503020204020204" pitchFamily="34" charset="-122"/>
                <a:ea typeface="Microsoft YaHei" panose="020B0503020204020204" pitchFamily="34" charset="-122"/>
              </a:rPr>
              <a:t>，该方法会删除包含缺失值的一行或一列数据，并返回一个删除缺失值后的对象。</a:t>
            </a:r>
          </a:p>
        </p:txBody>
      </p:sp>
      <p:sp>
        <p:nvSpPr>
          <p:cNvPr id="7" name="矩形 6">
            <a:extLst>
              <a:ext uri="{FF2B5EF4-FFF2-40B4-BE49-F238E27FC236}">
                <a16:creationId xmlns:a16="http://schemas.microsoft.com/office/drawing/2014/main" id="{361CAA81-0507-65DC-AD31-AFCAEBF8588E}"/>
              </a:ext>
            </a:extLst>
          </p:cNvPr>
          <p:cNvSpPr/>
          <p:nvPr/>
        </p:nvSpPr>
        <p:spPr>
          <a:xfrm>
            <a:off x="1287706" y="3149643"/>
            <a:ext cx="9560028" cy="100023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630710" y="3290237"/>
            <a:ext cx="8596438" cy="719043"/>
          </a:xfrm>
          <a:prstGeom prst="rect">
            <a:avLst/>
          </a:prstGeom>
          <a:noFill/>
        </p:spPr>
        <p:txBody>
          <a:bodyPr wrap="square">
            <a:spAutoFit/>
          </a:bodyPr>
          <a:lstStyle/>
          <a:p>
            <a:pPr indent="266700"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dropna</a:t>
            </a:r>
            <a:r>
              <a:rPr lang="en-US" altLang="zh-CN" sz="1800" dirty="0">
                <a:solidFill>
                  <a:srgbClr val="000000"/>
                </a:solidFill>
                <a:latin typeface="Courier New" panose="02070309020205020404" pitchFamily="49" charset="0"/>
                <a:ea typeface="宋体" panose="02010600030101010101" pitchFamily="2" charset="-122"/>
              </a:rPr>
              <a:t>(axis=0, how='any', thresh=None, subset=None, </a:t>
            </a:r>
          </a:p>
          <a:p>
            <a:pPr indent="266700"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inplace</a:t>
            </a:r>
            <a:r>
              <a:rPr lang="en-US" altLang="zh-CN" sz="1800" dirty="0">
                <a:solidFill>
                  <a:srgbClr val="000000"/>
                </a:solidFill>
                <a:latin typeface="Courier New" panose="02070309020205020404" pitchFamily="49" charset="0"/>
                <a:ea typeface="宋体" panose="02010600030101010101" pitchFamily="2" charset="-122"/>
              </a:rPr>
              <a:t>=False)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0" name="文本框 9">
            <a:extLst>
              <a:ext uri="{FF2B5EF4-FFF2-40B4-BE49-F238E27FC236}">
                <a16:creationId xmlns:a16="http://schemas.microsoft.com/office/drawing/2014/main" id="{DF0A659E-D95A-F0D1-47BF-28CAA877788D}"/>
              </a:ext>
            </a:extLst>
          </p:cNvPr>
          <p:cNvSpPr txBox="1"/>
          <p:nvPr/>
        </p:nvSpPr>
        <p:spPr>
          <a:xfrm>
            <a:off x="1301370" y="4218565"/>
            <a:ext cx="9546364" cy="2169825"/>
          </a:xfrm>
          <a:prstGeom prst="rect">
            <a:avLst/>
          </a:prstGeom>
          <a:noFill/>
        </p:spPr>
        <p:txBody>
          <a:bodyPr wrap="square">
            <a:spAutoFit/>
          </a:bodyPr>
          <a:lstStyle/>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axis</a:t>
            </a:r>
            <a:r>
              <a:rPr lang="zh-CN" altLang="zh-CN" sz="1800" kern="0" dirty="0">
                <a:solidFill>
                  <a:srgbClr val="595959"/>
                </a:solidFill>
                <a:latin typeface="宋体" panose="02010600030101010101" pitchFamily="2" charset="-122"/>
                <a:ea typeface="宋体" panose="02010600030101010101" pitchFamily="2" charset="-122"/>
              </a:rPr>
              <a:t>：用于</a:t>
            </a:r>
            <a:r>
              <a:rPr lang="zh-CN" altLang="zh-CN" sz="1800" kern="0" dirty="0">
                <a:solidFill>
                  <a:srgbClr val="1369B2"/>
                </a:solidFill>
                <a:latin typeface="宋体" panose="02010600030101010101" pitchFamily="2" charset="-122"/>
                <a:ea typeface="宋体" panose="02010600030101010101" pitchFamily="2" charset="-122"/>
              </a:rPr>
              <a:t>确定删除行或列</a:t>
            </a:r>
            <a:r>
              <a:rPr lang="zh-CN" altLang="zh-CN" sz="1800" kern="0" dirty="0">
                <a:solidFill>
                  <a:srgbClr val="595959"/>
                </a:solidFill>
                <a:latin typeface="宋体" panose="02010600030101010101" pitchFamily="2" charset="-122"/>
                <a:ea typeface="宋体" panose="02010600030101010101" pitchFamily="2" charset="-122"/>
              </a:rPr>
              <a:t>，取值可以为</a:t>
            </a:r>
            <a:r>
              <a:rPr lang="en-US" altLang="zh-CN" sz="1800" kern="0" dirty="0">
                <a:solidFill>
                  <a:srgbClr val="595959"/>
                </a:solidFill>
                <a:latin typeface="宋体" panose="02010600030101010101" pitchFamily="2" charset="-122"/>
                <a:ea typeface="宋体" panose="02010600030101010101" pitchFamily="2" charset="-122"/>
              </a:rPr>
              <a:t>0</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'index'</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1</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'columns'</a:t>
            </a:r>
            <a:r>
              <a:rPr lang="zh-CN" altLang="zh-CN" sz="1800" kern="0" dirty="0">
                <a:solidFill>
                  <a:srgbClr val="595959"/>
                </a:solidFill>
                <a:latin typeface="宋体" panose="02010600030101010101" pitchFamily="2" charset="-122"/>
                <a:ea typeface="宋体" panose="02010600030101010101" pitchFamily="2" charset="-122"/>
              </a:rPr>
              <a:t>，其中</a:t>
            </a:r>
            <a:r>
              <a:rPr lang="en-US" altLang="zh-CN" sz="1800" kern="0" dirty="0">
                <a:solidFill>
                  <a:srgbClr val="595959"/>
                </a:solidFill>
                <a:latin typeface="宋体" panose="02010600030101010101" pitchFamily="2" charset="-122"/>
                <a:ea typeface="宋体" panose="02010600030101010101" pitchFamily="2" charset="-122"/>
              </a:rPr>
              <a:t>0</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'index'</a:t>
            </a:r>
            <a:r>
              <a:rPr lang="zh-CN" altLang="zh-CN" sz="1800" kern="0" dirty="0">
                <a:solidFill>
                  <a:srgbClr val="595959"/>
                </a:solidFill>
                <a:latin typeface="宋体" panose="02010600030101010101" pitchFamily="2" charset="-122"/>
                <a:ea typeface="宋体" panose="02010600030101010101" pitchFamily="2" charset="-122"/>
              </a:rPr>
              <a:t>表示删除包含缺失值的行，</a:t>
            </a:r>
            <a:r>
              <a:rPr lang="en-US" altLang="zh-CN" sz="1800" kern="0" dirty="0">
                <a:solidFill>
                  <a:srgbClr val="595959"/>
                </a:solidFill>
                <a:latin typeface="宋体" panose="02010600030101010101" pitchFamily="2" charset="-122"/>
                <a:ea typeface="宋体" panose="02010600030101010101" pitchFamily="2" charset="-122"/>
              </a:rPr>
              <a:t>1</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'columns'</a:t>
            </a:r>
            <a:r>
              <a:rPr lang="zh-CN" altLang="zh-CN" sz="1800" kern="0" dirty="0">
                <a:solidFill>
                  <a:srgbClr val="595959"/>
                </a:solidFill>
                <a:latin typeface="宋体" panose="02010600030101010101" pitchFamily="2" charset="-122"/>
                <a:ea typeface="宋体" panose="02010600030101010101" pitchFamily="2" charset="-122"/>
              </a:rPr>
              <a:t>表示删除包含缺失值的列，默认值为</a:t>
            </a:r>
            <a:r>
              <a:rPr lang="en-US" altLang="zh-CN" sz="1800" kern="0" dirty="0">
                <a:solidFill>
                  <a:srgbClr val="595959"/>
                </a:solidFill>
                <a:latin typeface="宋体" panose="02010600030101010101" pitchFamily="2" charset="-122"/>
                <a:ea typeface="宋体" panose="02010600030101010101" pitchFamily="2" charset="-122"/>
              </a:rPr>
              <a:t>0</a:t>
            </a:r>
            <a:r>
              <a:rPr lang="zh-CN" altLang="zh-CN" sz="1800" kern="0" dirty="0">
                <a:solidFill>
                  <a:srgbClr val="595959"/>
                </a:solidFill>
                <a:latin typeface="宋体" panose="02010600030101010101" pitchFamily="2" charset="-122"/>
                <a:ea typeface="宋体" panose="02010600030101010101" pitchFamily="2" charset="-122"/>
              </a:rPr>
              <a:t>。</a:t>
            </a:r>
          </a:p>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how</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删除缺失值的方式</a:t>
            </a:r>
            <a:r>
              <a:rPr lang="zh-CN" altLang="zh-CN" sz="1800" kern="0" dirty="0">
                <a:solidFill>
                  <a:srgbClr val="595959"/>
                </a:solidFill>
                <a:latin typeface="宋体" panose="02010600030101010101" pitchFamily="2" charset="-122"/>
                <a:ea typeface="宋体" panose="02010600030101010101" pitchFamily="2" charset="-122"/>
              </a:rPr>
              <a:t>，该参数支持</a:t>
            </a:r>
            <a:r>
              <a:rPr lang="en-US" altLang="zh-CN" sz="1800" kern="0" dirty="0">
                <a:solidFill>
                  <a:srgbClr val="595959"/>
                </a:solidFill>
                <a:latin typeface="宋体" panose="02010600030101010101" pitchFamily="2" charset="-122"/>
                <a:ea typeface="宋体" panose="02010600030101010101" pitchFamily="2" charset="-122"/>
              </a:rPr>
              <a:t>'any'</a:t>
            </a:r>
            <a:r>
              <a:rPr lang="zh-CN" altLang="zh-CN" sz="1800" kern="0" dirty="0">
                <a:solidFill>
                  <a:srgbClr val="595959"/>
                </a:solidFill>
                <a:latin typeface="宋体" panose="02010600030101010101" pitchFamily="2" charset="-122"/>
                <a:ea typeface="宋体" panose="02010600030101010101" pitchFamily="2" charset="-122"/>
              </a:rPr>
              <a:t>和</a:t>
            </a:r>
            <a:r>
              <a:rPr lang="en-US" altLang="zh-CN" sz="1800" kern="0" dirty="0">
                <a:solidFill>
                  <a:srgbClr val="595959"/>
                </a:solidFill>
                <a:latin typeface="宋体" panose="02010600030101010101" pitchFamily="2" charset="-122"/>
                <a:ea typeface="宋体" panose="02010600030101010101" pitchFamily="2" charset="-122"/>
              </a:rPr>
              <a:t>'how'</a:t>
            </a:r>
            <a:r>
              <a:rPr lang="zh-CN" altLang="zh-CN" sz="1800" kern="0" dirty="0">
                <a:solidFill>
                  <a:srgbClr val="595959"/>
                </a:solidFill>
                <a:latin typeface="宋体" panose="02010600030101010101" pitchFamily="2" charset="-122"/>
                <a:ea typeface="宋体" panose="02010600030101010101" pitchFamily="2" charset="-122"/>
              </a:rPr>
              <a:t>两种取值，其中</a:t>
            </a:r>
            <a:r>
              <a:rPr lang="en-US" altLang="zh-CN" sz="1800" kern="0" dirty="0">
                <a:solidFill>
                  <a:srgbClr val="595959"/>
                </a:solidFill>
                <a:latin typeface="宋体" panose="02010600030101010101" pitchFamily="2" charset="-122"/>
                <a:ea typeface="宋体" panose="02010600030101010101" pitchFamily="2" charset="-122"/>
              </a:rPr>
              <a:t>'any'</a:t>
            </a:r>
            <a:r>
              <a:rPr lang="zh-CN" altLang="zh-CN" sz="1800" kern="0" dirty="0">
                <a:solidFill>
                  <a:srgbClr val="595959"/>
                </a:solidFill>
                <a:latin typeface="宋体" panose="02010600030101010101" pitchFamily="2" charset="-122"/>
                <a:ea typeface="宋体" panose="02010600030101010101" pitchFamily="2" charset="-122"/>
              </a:rPr>
              <a:t>为默认值，表示有</a:t>
            </a:r>
            <a:r>
              <a:rPr lang="en-US" altLang="zh-CN" sz="1800" kern="0" dirty="0" err="1">
                <a:solidFill>
                  <a:srgbClr val="595959"/>
                </a:solidFill>
                <a:latin typeface="宋体" panose="02010600030101010101" pitchFamily="2" charset="-122"/>
                <a:ea typeface="宋体" panose="02010600030101010101" pitchFamily="2" charset="-122"/>
              </a:rPr>
              <a:t>NaN</a:t>
            </a:r>
            <a:r>
              <a:rPr lang="zh-CN" altLang="zh-CN" sz="1800" kern="0" dirty="0">
                <a:solidFill>
                  <a:srgbClr val="595959"/>
                </a:solidFill>
                <a:latin typeface="宋体" panose="02010600030101010101" pitchFamily="2" charset="-122"/>
                <a:ea typeface="宋体" panose="02010600030101010101" pitchFamily="2" charset="-122"/>
              </a:rPr>
              <a:t>时便删除整行或整列；</a:t>
            </a:r>
            <a:r>
              <a:rPr lang="en-US" altLang="zh-CN" sz="1800" kern="0" dirty="0">
                <a:solidFill>
                  <a:srgbClr val="595959"/>
                </a:solidFill>
                <a:latin typeface="宋体" panose="02010600030101010101" pitchFamily="2" charset="-122"/>
                <a:ea typeface="宋体" panose="02010600030101010101" pitchFamily="2" charset="-122"/>
              </a:rPr>
              <a:t>'all'</a:t>
            </a:r>
            <a:r>
              <a:rPr lang="zh-CN" altLang="zh-CN" sz="1800" kern="0" dirty="0">
                <a:solidFill>
                  <a:srgbClr val="595959"/>
                </a:solidFill>
                <a:latin typeface="宋体" panose="02010600030101010101" pitchFamily="2" charset="-122"/>
                <a:ea typeface="宋体" panose="02010600030101010101" pitchFamily="2" charset="-122"/>
              </a:rPr>
              <a:t>表示只有所有值为</a:t>
            </a:r>
            <a:r>
              <a:rPr lang="en-US" altLang="zh-CN" sz="1800" kern="0" dirty="0" err="1">
                <a:solidFill>
                  <a:srgbClr val="595959"/>
                </a:solidFill>
                <a:latin typeface="宋体" panose="02010600030101010101" pitchFamily="2" charset="-122"/>
                <a:ea typeface="宋体" panose="02010600030101010101" pitchFamily="2" charset="-122"/>
              </a:rPr>
              <a:t>NaN</a:t>
            </a:r>
            <a:r>
              <a:rPr lang="zh-CN" altLang="zh-CN" sz="1800" kern="0" dirty="0">
                <a:solidFill>
                  <a:srgbClr val="595959"/>
                </a:solidFill>
                <a:latin typeface="宋体" panose="02010600030101010101" pitchFamily="2" charset="-122"/>
                <a:ea typeface="宋体" panose="02010600030101010101" pitchFamily="2" charset="-122"/>
              </a:rPr>
              <a:t>值时才删除整行或整列。</a:t>
            </a:r>
          </a:p>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thresh</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保留至少有</a:t>
            </a:r>
            <a:r>
              <a:rPr lang="en-US" altLang="zh-CN" sz="1800" kern="0" dirty="0">
                <a:solidFill>
                  <a:srgbClr val="1369B2"/>
                </a:solidFill>
                <a:latin typeface="宋体" panose="02010600030101010101" pitchFamily="2" charset="-122"/>
                <a:ea typeface="宋体" panose="02010600030101010101" pitchFamily="2" charset="-122"/>
              </a:rPr>
              <a:t>N</a:t>
            </a:r>
            <a:r>
              <a:rPr lang="zh-CN" altLang="zh-CN" sz="1800" kern="0" dirty="0">
                <a:solidFill>
                  <a:srgbClr val="1369B2"/>
                </a:solidFill>
                <a:latin typeface="宋体" panose="02010600030101010101" pitchFamily="2" charset="-122"/>
                <a:ea typeface="宋体" panose="02010600030101010101" pitchFamily="2" charset="-122"/>
              </a:rPr>
              <a:t>个非</a:t>
            </a:r>
            <a:r>
              <a:rPr lang="en-US" altLang="zh-CN" sz="1800" kern="0" dirty="0" err="1">
                <a:solidFill>
                  <a:srgbClr val="1369B2"/>
                </a:solidFill>
                <a:latin typeface="宋体" panose="02010600030101010101" pitchFamily="2" charset="-122"/>
                <a:ea typeface="宋体" panose="02010600030101010101" pitchFamily="2" charset="-122"/>
              </a:rPr>
              <a:t>NaN</a:t>
            </a:r>
            <a:r>
              <a:rPr lang="zh-CN" altLang="zh-CN" sz="1800" kern="0" dirty="0">
                <a:solidFill>
                  <a:srgbClr val="1369B2"/>
                </a:solidFill>
                <a:latin typeface="宋体" panose="02010600030101010101" pitchFamily="2" charset="-122"/>
                <a:ea typeface="宋体" panose="02010600030101010101" pitchFamily="2" charset="-122"/>
              </a:rPr>
              <a:t>值的行或列</a:t>
            </a:r>
            <a:r>
              <a:rPr lang="zh-CN" altLang="zh-CN" sz="18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20395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删除缺失值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8" name="图片 7"/>
          <p:cNvPicPr/>
          <p:nvPr/>
        </p:nvPicPr>
        <p:blipFill>
          <a:blip r:embed="rId3"/>
          <a:stretch>
            <a:fillRect/>
          </a:stretch>
        </p:blipFill>
        <p:spPr>
          <a:xfrm>
            <a:off x="1630710" y="2853730"/>
            <a:ext cx="8784976" cy="2004278"/>
          </a:xfrm>
          <a:prstGeom prst="rect">
            <a:avLst/>
          </a:prstGeom>
        </p:spPr>
      </p:pic>
      <p:sp>
        <p:nvSpPr>
          <p:cNvPr id="13" name="矩形标注 12">
            <a:extLst>
              <a:ext uri="{FF2B5EF4-FFF2-40B4-BE49-F238E27FC236}">
                <a16:creationId xmlns:a16="http://schemas.microsoft.com/office/drawing/2014/main" id="{2DD36134-4B9C-75E2-A84F-506C84C246CB}"/>
              </a:ext>
            </a:extLst>
          </p:cNvPr>
          <p:cNvSpPr/>
          <p:nvPr/>
        </p:nvSpPr>
        <p:spPr>
          <a:xfrm>
            <a:off x="6599262" y="4941963"/>
            <a:ext cx="3744416" cy="648072"/>
          </a:xfrm>
          <a:prstGeom prst="wedgeRectCallout">
            <a:avLst>
              <a:gd name="adj1" fmla="val -20751"/>
              <a:gd name="adj2" fmla="val -7213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C2B2685-DAA3-969A-369C-E6BBAFDE9C01}"/>
              </a:ext>
            </a:extLst>
          </p:cNvPr>
          <p:cNvSpPr txBox="1"/>
          <p:nvPr/>
        </p:nvSpPr>
        <p:spPr>
          <a:xfrm>
            <a:off x="6898436" y="5035166"/>
            <a:ext cx="3146068" cy="507831"/>
          </a:xfrm>
          <a:prstGeom prst="rect">
            <a:avLst/>
          </a:prstGeom>
          <a:noFill/>
        </p:spPr>
        <p:txBody>
          <a:bodyPr wrap="square" rtlCol="0">
            <a:spAutoFit/>
          </a:bodyPr>
          <a:lstStyle/>
          <a:p>
            <a:pP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保留了没有任何缺失值的行</a:t>
            </a:r>
            <a:endPar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37667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填充缺失值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7" name="文本框 6">
            <a:extLst>
              <a:ext uri="{FF2B5EF4-FFF2-40B4-BE49-F238E27FC236}">
                <a16:creationId xmlns:a16="http://schemas.microsoft.com/office/drawing/2014/main" id="{1E1BFBFC-8168-1953-8181-1D9657228AA6}"/>
              </a:ext>
            </a:extLst>
          </p:cNvPr>
          <p:cNvSpPr txBox="1"/>
          <p:nvPr/>
        </p:nvSpPr>
        <p:spPr>
          <a:xfrm>
            <a:off x="1287706" y="2065290"/>
            <a:ext cx="9560028" cy="1015663"/>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中提供了填充缺失值的方法</a:t>
            </a:r>
            <a:r>
              <a:rPr lang="en-US" altLang="zh-CN" sz="2000" kern="0" dirty="0" err="1">
                <a:solidFill>
                  <a:srgbClr val="1369B2"/>
                </a:solidFill>
                <a:latin typeface="Microsoft YaHei" panose="020B0503020204020204" pitchFamily="34" charset="-122"/>
                <a:ea typeface="Microsoft YaHei" panose="020B0503020204020204" pitchFamily="34" charset="-122"/>
              </a:rPr>
              <a:t>fillna</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595959"/>
                </a:solidFill>
                <a:latin typeface="Microsoft YaHei" panose="020B0503020204020204" pitchFamily="34" charset="-122"/>
                <a:ea typeface="Microsoft YaHei" panose="020B0503020204020204" pitchFamily="34" charset="-122"/>
              </a:rPr>
              <a:t>，</a:t>
            </a:r>
            <a:r>
              <a:rPr lang="en-US" altLang="zh-CN" sz="2000" kern="0" dirty="0" err="1">
                <a:solidFill>
                  <a:srgbClr val="595959"/>
                </a:solidFill>
                <a:latin typeface="Microsoft YaHei" panose="020B0503020204020204" pitchFamily="34" charset="-122"/>
                <a:ea typeface="Microsoft YaHei" panose="020B0503020204020204" pitchFamily="34" charset="-122"/>
              </a:rPr>
              <a:t>fillna</a:t>
            </a:r>
            <a:r>
              <a:rPr lang="en-US" altLang="zh-CN" sz="2000" kern="0" dirty="0">
                <a:solidFill>
                  <a:srgbClr val="595959"/>
                </a:solidFill>
                <a:latin typeface="Microsoft YaHei" panose="020B0503020204020204" pitchFamily="34" charset="-122"/>
                <a:ea typeface="Microsoft YaHei" panose="020B0503020204020204" pitchFamily="34" charset="-122"/>
              </a:rPr>
              <a:t>()</a:t>
            </a:r>
            <a:r>
              <a:rPr lang="zh-CN" altLang="zh-CN" sz="2000" kern="0" dirty="0">
                <a:solidFill>
                  <a:srgbClr val="595959"/>
                </a:solidFill>
                <a:latin typeface="Microsoft YaHei" panose="020B0503020204020204" pitchFamily="34" charset="-122"/>
                <a:ea typeface="Microsoft YaHei" panose="020B0503020204020204" pitchFamily="34" charset="-122"/>
              </a:rPr>
              <a:t>方法既可以使用指定的值填充，也可以使用缺失值前面或后面的有效值填充。</a:t>
            </a:r>
          </a:p>
        </p:txBody>
      </p:sp>
      <p:sp>
        <p:nvSpPr>
          <p:cNvPr id="9" name="矩形 8">
            <a:extLst>
              <a:ext uri="{FF2B5EF4-FFF2-40B4-BE49-F238E27FC236}">
                <a16:creationId xmlns:a16="http://schemas.microsoft.com/office/drawing/2014/main" id="{361CAA81-0507-65DC-AD31-AFCAEBF8588E}"/>
              </a:ext>
            </a:extLst>
          </p:cNvPr>
          <p:cNvSpPr/>
          <p:nvPr/>
        </p:nvSpPr>
        <p:spPr>
          <a:xfrm>
            <a:off x="1287706" y="3149643"/>
            <a:ext cx="9560028" cy="100023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1630710" y="3290237"/>
            <a:ext cx="8596438" cy="719043"/>
          </a:xfrm>
          <a:prstGeom prst="rect">
            <a:avLst/>
          </a:prstGeom>
          <a:noFill/>
        </p:spPr>
        <p:txBody>
          <a:bodyPr wrap="square">
            <a:spAutoFit/>
          </a:bodyPr>
          <a:lstStyle/>
          <a:p>
            <a:pPr indent="266700"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fillna</a:t>
            </a:r>
            <a:r>
              <a:rPr lang="en-US" altLang="zh-CN" sz="1800" dirty="0">
                <a:solidFill>
                  <a:srgbClr val="000000"/>
                </a:solidFill>
                <a:latin typeface="Courier New" panose="02070309020205020404" pitchFamily="49" charset="0"/>
                <a:ea typeface="宋体" panose="02010600030101010101" pitchFamily="2" charset="-122"/>
              </a:rPr>
              <a:t>(value=None, method=None, axis=None, </a:t>
            </a:r>
            <a:r>
              <a:rPr lang="en-US" altLang="zh-CN" sz="1800" dirty="0" err="1">
                <a:solidFill>
                  <a:srgbClr val="000000"/>
                </a:solidFill>
                <a:latin typeface="Courier New" panose="02070309020205020404" pitchFamily="49" charset="0"/>
                <a:ea typeface="宋体" panose="02010600030101010101" pitchFamily="2" charset="-122"/>
              </a:rPr>
              <a:t>inplace</a:t>
            </a:r>
            <a:r>
              <a:rPr lang="en-US" altLang="zh-CN" sz="1800" dirty="0">
                <a:solidFill>
                  <a:srgbClr val="000000"/>
                </a:solidFill>
                <a:latin typeface="Courier New" panose="02070309020205020404" pitchFamily="49" charset="0"/>
                <a:ea typeface="宋体" panose="02010600030101010101" pitchFamily="2" charset="-122"/>
              </a:rPr>
              <a:t>=False, limit=None, downcast=None)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1" name="文本框 10">
            <a:extLst>
              <a:ext uri="{FF2B5EF4-FFF2-40B4-BE49-F238E27FC236}">
                <a16:creationId xmlns:a16="http://schemas.microsoft.com/office/drawing/2014/main" id="{DF0A659E-D95A-F0D1-47BF-28CAA877788D}"/>
              </a:ext>
            </a:extLst>
          </p:cNvPr>
          <p:cNvSpPr txBox="1"/>
          <p:nvPr/>
        </p:nvSpPr>
        <p:spPr>
          <a:xfrm>
            <a:off x="1301370" y="4218565"/>
            <a:ext cx="9546364" cy="2169825"/>
          </a:xfrm>
          <a:prstGeom prst="rect">
            <a:avLst/>
          </a:prstGeom>
          <a:noFill/>
        </p:spPr>
        <p:txBody>
          <a:bodyPr wrap="square">
            <a:spAutoFit/>
          </a:bodyPr>
          <a:lstStyle/>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value</a:t>
            </a:r>
            <a:r>
              <a:rPr lang="zh-CN" altLang="zh-CN" sz="1800" kern="0" dirty="0">
                <a:solidFill>
                  <a:srgbClr val="595959"/>
                </a:solidFill>
                <a:latin typeface="宋体" panose="02010600030101010101" pitchFamily="2" charset="-122"/>
                <a:ea typeface="宋体" panose="02010600030101010101" pitchFamily="2" charset="-122"/>
              </a:rPr>
              <a:t>：用于</a:t>
            </a:r>
            <a:r>
              <a:rPr lang="zh-CN" altLang="zh-CN" sz="1800" kern="0" dirty="0">
                <a:solidFill>
                  <a:srgbClr val="1369B2"/>
                </a:solidFill>
                <a:latin typeface="宋体" panose="02010600030101010101" pitchFamily="2" charset="-122"/>
                <a:ea typeface="宋体" panose="02010600030101010101" pitchFamily="2" charset="-122"/>
              </a:rPr>
              <a:t>填充的值</a:t>
            </a:r>
            <a:r>
              <a:rPr lang="zh-CN" altLang="zh-CN" sz="1800" kern="0" dirty="0">
                <a:solidFill>
                  <a:srgbClr val="595959"/>
                </a:solidFill>
                <a:latin typeface="宋体" panose="02010600030101010101" pitchFamily="2" charset="-122"/>
                <a:ea typeface="宋体" panose="02010600030101010101" pitchFamily="2" charset="-122"/>
              </a:rPr>
              <a:t>，可以是标量、字典、</a:t>
            </a:r>
            <a:r>
              <a:rPr lang="en-US" altLang="zh-CN" sz="1800" kern="0" dirty="0">
                <a:solidFill>
                  <a:srgbClr val="595959"/>
                </a:solidFill>
                <a:latin typeface="宋体" panose="02010600030101010101" pitchFamily="2" charset="-122"/>
                <a:ea typeface="宋体" panose="02010600030101010101" pitchFamily="2" charset="-122"/>
              </a:rPr>
              <a:t>Series</a:t>
            </a:r>
            <a:r>
              <a:rPr lang="zh-CN" altLang="zh-CN" sz="1800" kern="0" dirty="0">
                <a:solidFill>
                  <a:srgbClr val="595959"/>
                </a:solidFill>
                <a:latin typeface="宋体" panose="02010600030101010101" pitchFamily="2" charset="-122"/>
                <a:ea typeface="宋体" panose="02010600030101010101" pitchFamily="2" charset="-122"/>
              </a:rPr>
              <a:t>类或</a:t>
            </a:r>
            <a:r>
              <a:rPr lang="en-US" altLang="zh-CN" sz="1800" kern="0" dirty="0" err="1">
                <a:solidFill>
                  <a:srgbClr val="595959"/>
                </a:solidFill>
                <a:latin typeface="宋体" panose="02010600030101010101" pitchFamily="2" charset="-122"/>
                <a:ea typeface="宋体" panose="02010600030101010101" pitchFamily="2" charset="-122"/>
              </a:rPr>
              <a:t>DataFrame</a:t>
            </a:r>
            <a:r>
              <a:rPr lang="zh-CN" altLang="zh-CN" sz="1800" kern="0" dirty="0">
                <a:solidFill>
                  <a:srgbClr val="595959"/>
                </a:solidFill>
                <a:latin typeface="宋体" panose="02010600030101010101" pitchFamily="2" charset="-122"/>
                <a:ea typeface="宋体" panose="02010600030101010101" pitchFamily="2" charset="-122"/>
              </a:rPr>
              <a:t>类的对象。</a:t>
            </a: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method</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填充方式</a:t>
            </a:r>
            <a:r>
              <a:rPr lang="zh-CN" altLang="zh-CN" sz="1800" kern="0" dirty="0">
                <a:solidFill>
                  <a:srgbClr val="595959"/>
                </a:solidFill>
                <a:latin typeface="宋体" panose="02010600030101010101" pitchFamily="2" charset="-122"/>
                <a:ea typeface="宋体" panose="02010600030101010101" pitchFamily="2" charset="-122"/>
              </a:rPr>
              <a:t>，默认值为</a:t>
            </a:r>
            <a:r>
              <a:rPr lang="en-US" altLang="zh-CN" sz="1800" kern="0" dirty="0">
                <a:solidFill>
                  <a:srgbClr val="595959"/>
                </a:solidFill>
                <a:latin typeface="宋体" panose="02010600030101010101" pitchFamily="2" charset="-122"/>
                <a:ea typeface="宋体" panose="02010600030101010101" pitchFamily="2" charset="-122"/>
              </a:rPr>
              <a:t>None</a:t>
            </a:r>
            <a:r>
              <a:rPr lang="zh-CN" altLang="zh-CN" sz="1800" kern="0" dirty="0">
                <a:solidFill>
                  <a:srgbClr val="595959"/>
                </a:solidFill>
                <a:latin typeface="宋体" panose="02010600030101010101" pitchFamily="2" charset="-122"/>
                <a:ea typeface="宋体" panose="02010600030101010101" pitchFamily="2" charset="-122"/>
              </a:rPr>
              <a:t>，该参数还支持</a:t>
            </a:r>
            <a:r>
              <a:rPr lang="en-US" altLang="zh-CN" sz="1800" kern="0" dirty="0">
                <a:solidFill>
                  <a:srgbClr val="595959"/>
                </a:solidFill>
                <a:latin typeface="宋体" panose="02010600030101010101" pitchFamily="2" charset="-122"/>
                <a:ea typeface="宋体" panose="02010600030101010101" pitchFamily="2" charset="-122"/>
              </a:rPr>
              <a:t>’pad’</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a:t>
            </a:r>
            <a:r>
              <a:rPr lang="en-US" altLang="zh-CN" sz="1800" kern="0" dirty="0" err="1">
                <a:solidFill>
                  <a:srgbClr val="595959"/>
                </a:solidFill>
                <a:latin typeface="宋体" panose="02010600030101010101" pitchFamily="2" charset="-122"/>
                <a:ea typeface="宋体" panose="02010600030101010101" pitchFamily="2" charset="-122"/>
              </a:rPr>
              <a:t>ffill</a:t>
            </a:r>
            <a:r>
              <a:rPr lang="en-US" altLang="zh-CN"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’backfill’</a:t>
            </a:r>
            <a:r>
              <a:rPr lang="zh-CN" altLang="zh-CN" sz="1800" kern="0" dirty="0">
                <a:solidFill>
                  <a:srgbClr val="595959"/>
                </a:solidFill>
                <a:latin typeface="宋体" panose="02010600030101010101" pitchFamily="2" charset="-122"/>
                <a:ea typeface="宋体" panose="02010600030101010101" pitchFamily="2" charset="-122"/>
              </a:rPr>
              <a:t>和</a:t>
            </a:r>
            <a:r>
              <a:rPr lang="en-US" altLang="zh-CN" sz="1800" kern="0" dirty="0">
                <a:solidFill>
                  <a:srgbClr val="595959"/>
                </a:solidFill>
                <a:latin typeface="宋体" panose="02010600030101010101" pitchFamily="2" charset="-122"/>
                <a:ea typeface="宋体" panose="02010600030101010101" pitchFamily="2" charset="-122"/>
              </a:rPr>
              <a:t>’</a:t>
            </a:r>
            <a:r>
              <a:rPr lang="en-US" altLang="zh-CN" sz="1800" kern="0" dirty="0" err="1">
                <a:solidFill>
                  <a:srgbClr val="595959"/>
                </a:solidFill>
                <a:latin typeface="宋体" panose="02010600030101010101" pitchFamily="2" charset="-122"/>
                <a:ea typeface="宋体" panose="02010600030101010101" pitchFamily="2" charset="-122"/>
              </a:rPr>
              <a:t>bfill</a:t>
            </a:r>
            <a:r>
              <a:rPr lang="en-US" altLang="zh-CN"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595959"/>
                </a:solidFill>
                <a:latin typeface="宋体" panose="02010600030101010101" pitchFamily="2" charset="-122"/>
                <a:ea typeface="宋体" panose="02010600030101010101" pitchFamily="2" charset="-122"/>
              </a:rPr>
              <a:t>这几种取值，其中</a:t>
            </a:r>
            <a:r>
              <a:rPr lang="en-US" altLang="zh-CN" sz="1800" kern="0" dirty="0">
                <a:solidFill>
                  <a:srgbClr val="595959"/>
                </a:solidFill>
                <a:latin typeface="宋体" panose="02010600030101010101" pitchFamily="2" charset="-122"/>
                <a:ea typeface="宋体" panose="02010600030101010101" pitchFamily="2" charset="-122"/>
              </a:rPr>
              <a:t>’pad’</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a:t>
            </a:r>
            <a:r>
              <a:rPr lang="en-US" altLang="zh-CN" sz="1800" kern="0" dirty="0" err="1">
                <a:solidFill>
                  <a:srgbClr val="595959"/>
                </a:solidFill>
                <a:latin typeface="宋体" panose="02010600030101010101" pitchFamily="2" charset="-122"/>
                <a:ea typeface="宋体" panose="02010600030101010101" pitchFamily="2" charset="-122"/>
              </a:rPr>
              <a:t>ffill</a:t>
            </a:r>
            <a:r>
              <a:rPr lang="en-US" altLang="zh-CN"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595959"/>
                </a:solidFill>
                <a:latin typeface="宋体" panose="02010600030101010101" pitchFamily="2" charset="-122"/>
                <a:ea typeface="宋体" panose="02010600030101010101" pitchFamily="2" charset="-122"/>
              </a:rPr>
              <a:t>表示前向填充；</a:t>
            </a:r>
            <a:r>
              <a:rPr lang="en-US" altLang="zh-CN" sz="1800" kern="0" dirty="0">
                <a:solidFill>
                  <a:srgbClr val="595959"/>
                </a:solidFill>
                <a:latin typeface="宋体" panose="02010600030101010101" pitchFamily="2" charset="-122"/>
                <a:ea typeface="宋体" panose="02010600030101010101" pitchFamily="2" charset="-122"/>
              </a:rPr>
              <a:t>’backfill’</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a:t>
            </a:r>
            <a:r>
              <a:rPr lang="en-US" altLang="zh-CN" sz="1800" kern="0" dirty="0" err="1">
                <a:solidFill>
                  <a:srgbClr val="595959"/>
                </a:solidFill>
                <a:latin typeface="宋体" panose="02010600030101010101" pitchFamily="2" charset="-122"/>
                <a:ea typeface="宋体" panose="02010600030101010101" pitchFamily="2" charset="-122"/>
              </a:rPr>
              <a:t>bfill</a:t>
            </a:r>
            <a:r>
              <a:rPr lang="en-US" altLang="zh-CN"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595959"/>
                </a:solidFill>
                <a:latin typeface="宋体" panose="02010600030101010101" pitchFamily="2" charset="-122"/>
                <a:ea typeface="宋体" panose="02010600030101010101" pitchFamily="2" charset="-122"/>
              </a:rPr>
              <a:t>表示后向填充。注意，</a:t>
            </a:r>
            <a:r>
              <a:rPr lang="en-US" altLang="zh-CN" sz="1800" kern="0" dirty="0">
                <a:solidFill>
                  <a:srgbClr val="595959"/>
                </a:solidFill>
                <a:latin typeface="宋体" panose="02010600030101010101" pitchFamily="2" charset="-122"/>
                <a:ea typeface="宋体" panose="02010600030101010101" pitchFamily="2" charset="-122"/>
              </a:rPr>
              <a:t>method</a:t>
            </a:r>
            <a:r>
              <a:rPr lang="zh-CN" altLang="zh-CN" sz="1800" kern="0" dirty="0">
                <a:solidFill>
                  <a:srgbClr val="595959"/>
                </a:solidFill>
                <a:latin typeface="宋体" panose="02010600030101010101" pitchFamily="2" charset="-122"/>
                <a:ea typeface="宋体" panose="02010600030101010101" pitchFamily="2" charset="-122"/>
              </a:rPr>
              <a:t>参数不能与</a:t>
            </a:r>
            <a:r>
              <a:rPr lang="en-US" altLang="zh-CN" sz="1800" kern="0" dirty="0">
                <a:solidFill>
                  <a:srgbClr val="595959"/>
                </a:solidFill>
                <a:latin typeface="宋体" panose="02010600030101010101" pitchFamily="2" charset="-122"/>
                <a:ea typeface="宋体" panose="02010600030101010101" pitchFamily="2" charset="-122"/>
              </a:rPr>
              <a:t>value</a:t>
            </a:r>
            <a:r>
              <a:rPr lang="zh-CN" altLang="zh-CN" sz="1800" kern="0" dirty="0">
                <a:solidFill>
                  <a:srgbClr val="595959"/>
                </a:solidFill>
                <a:latin typeface="宋体" panose="02010600030101010101" pitchFamily="2" charset="-122"/>
                <a:ea typeface="宋体" panose="02010600030101010101" pitchFamily="2" charset="-122"/>
              </a:rPr>
              <a:t>参数同时使用。</a:t>
            </a: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limit</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 </a:t>
            </a:r>
            <a:r>
              <a:rPr lang="zh-CN" altLang="zh-CN" sz="1800" kern="0" dirty="0">
                <a:solidFill>
                  <a:srgbClr val="595959"/>
                </a:solidFill>
                <a:latin typeface="宋体" panose="02010600030101010101" pitchFamily="2" charset="-122"/>
                <a:ea typeface="宋体" panose="02010600030101010101" pitchFamily="2" charset="-122"/>
              </a:rPr>
              <a:t>可以</a:t>
            </a:r>
            <a:r>
              <a:rPr lang="zh-CN" altLang="zh-CN" sz="1800" kern="0" dirty="0">
                <a:solidFill>
                  <a:srgbClr val="1369B2"/>
                </a:solidFill>
                <a:latin typeface="宋体" panose="02010600030101010101" pitchFamily="2" charset="-122"/>
                <a:ea typeface="宋体" panose="02010600030101010101" pitchFamily="2" charset="-122"/>
              </a:rPr>
              <a:t>连续填充的最大数量</a:t>
            </a:r>
            <a:r>
              <a:rPr lang="zh-CN" altLang="zh-CN" sz="18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4264440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填充缺失值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8" name="图片 7"/>
          <p:cNvPicPr/>
          <p:nvPr/>
        </p:nvPicPr>
        <p:blipFill>
          <a:blip r:embed="rId3"/>
          <a:stretch>
            <a:fillRect/>
          </a:stretch>
        </p:blipFill>
        <p:spPr>
          <a:xfrm>
            <a:off x="1429916" y="3069754"/>
            <a:ext cx="9255526" cy="2088232"/>
          </a:xfrm>
          <a:prstGeom prst="rect">
            <a:avLst/>
          </a:prstGeom>
        </p:spPr>
      </p:pic>
      <p:sp>
        <p:nvSpPr>
          <p:cNvPr id="12" name="文本框 11">
            <a:extLst>
              <a:ext uri="{FF2B5EF4-FFF2-40B4-BE49-F238E27FC236}">
                <a16:creationId xmlns:a16="http://schemas.microsoft.com/office/drawing/2014/main" id="{44D2FD6C-003F-F869-7647-9C0767F43D17}"/>
              </a:ext>
            </a:extLst>
          </p:cNvPr>
          <p:cNvSpPr txBox="1"/>
          <p:nvPr/>
        </p:nvSpPr>
        <p:spPr>
          <a:xfrm>
            <a:off x="1414686" y="2416446"/>
            <a:ext cx="1888659"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填充常量</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3" name="矩形标注 12">
            <a:extLst>
              <a:ext uri="{FF2B5EF4-FFF2-40B4-BE49-F238E27FC236}">
                <a16:creationId xmlns:a16="http://schemas.microsoft.com/office/drawing/2014/main" id="{2DD36134-4B9C-75E2-A84F-506C84C246CB}"/>
              </a:ext>
            </a:extLst>
          </p:cNvPr>
          <p:cNvSpPr/>
          <p:nvPr/>
        </p:nvSpPr>
        <p:spPr>
          <a:xfrm>
            <a:off x="6815286" y="5229994"/>
            <a:ext cx="3744416" cy="648072"/>
          </a:xfrm>
          <a:prstGeom prst="wedgeRectCallout">
            <a:avLst>
              <a:gd name="adj1" fmla="val -22277"/>
              <a:gd name="adj2" fmla="val -9859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C2B2685-DAA3-969A-369C-E6BBAFDE9C01}"/>
              </a:ext>
            </a:extLst>
          </p:cNvPr>
          <p:cNvSpPr txBox="1"/>
          <p:nvPr/>
        </p:nvSpPr>
        <p:spPr>
          <a:xfrm>
            <a:off x="6964873" y="5323197"/>
            <a:ext cx="3445242" cy="507831"/>
          </a:xfrm>
          <a:prstGeom prst="rect">
            <a:avLst/>
          </a:prstGeom>
          <a:noFill/>
        </p:spPr>
        <p:txBody>
          <a:bodyPr wrap="square" rtlCol="0">
            <a:spAutoFit/>
          </a:bodyPr>
          <a:lstStyle/>
          <a:p>
            <a:pP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缺失值所在的位置全部变成</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66.0</a:t>
            </a:r>
            <a:endPar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372725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a:blip r:embed="rId3"/>
          <a:stretch>
            <a:fillRect/>
          </a:stretch>
        </p:blipFill>
        <p:spPr>
          <a:xfrm>
            <a:off x="1434852" y="2971314"/>
            <a:ext cx="9250590" cy="2074867"/>
          </a:xfrm>
          <a:prstGeom prst="rect">
            <a:avLst/>
          </a:prstGeom>
        </p:spPr>
      </p:pic>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填充缺失值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2" name="文本框 11">
            <a:extLst>
              <a:ext uri="{FF2B5EF4-FFF2-40B4-BE49-F238E27FC236}">
                <a16:creationId xmlns:a16="http://schemas.microsoft.com/office/drawing/2014/main" id="{44D2FD6C-003F-F869-7647-9C0767F43D17}"/>
              </a:ext>
            </a:extLst>
          </p:cNvPr>
          <p:cNvSpPr txBox="1"/>
          <p:nvPr/>
        </p:nvSpPr>
        <p:spPr>
          <a:xfrm>
            <a:off x="1414686" y="2416446"/>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填充</a:t>
            </a:r>
            <a:r>
              <a:rPr lang="zh-CN" altLang="en-US" b="1" dirty="0">
                <a:latin typeface="黑体" panose="02010609060101010101" pitchFamily="49" charset="-122"/>
                <a:ea typeface="黑体" panose="02010609060101010101" pitchFamily="49" charset="-122"/>
                <a:cs typeface="+mn-ea"/>
              </a:rPr>
              <a:t>指定列</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3" name="矩形标注 12">
            <a:extLst>
              <a:ext uri="{FF2B5EF4-FFF2-40B4-BE49-F238E27FC236}">
                <a16:creationId xmlns:a16="http://schemas.microsoft.com/office/drawing/2014/main" id="{2DD36134-4B9C-75E2-A84F-506C84C246CB}"/>
              </a:ext>
            </a:extLst>
          </p:cNvPr>
          <p:cNvSpPr/>
          <p:nvPr/>
        </p:nvSpPr>
        <p:spPr>
          <a:xfrm>
            <a:off x="6580986" y="5046181"/>
            <a:ext cx="4104456" cy="1011087"/>
          </a:xfrm>
          <a:prstGeom prst="wedgeRectCallout">
            <a:avLst>
              <a:gd name="adj1" fmla="val -23803"/>
              <a:gd name="adj2" fmla="val -7507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C2B2685-DAA3-969A-369C-E6BBAFDE9C01}"/>
              </a:ext>
            </a:extLst>
          </p:cNvPr>
          <p:cNvSpPr txBox="1"/>
          <p:nvPr/>
        </p:nvSpPr>
        <p:spPr>
          <a:xfrm>
            <a:off x="6730572" y="5139384"/>
            <a:ext cx="3720569" cy="830997"/>
          </a:xfrm>
          <a:prstGeom prst="rect">
            <a:avLst/>
          </a:prstGeom>
          <a:noFill/>
        </p:spPr>
        <p:txBody>
          <a:bodyPr wrap="square" rtlCol="0">
            <a:spAutoFit/>
          </a:bodyPr>
          <a:lstStyle/>
          <a:p>
            <a:pPr algn="ctr">
              <a:lnSpc>
                <a:spcPct val="150000"/>
              </a:lnSpc>
            </a:pP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Num1</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列缺失值</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的位置变成平均数</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2.3</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Num4</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列缺失值</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的位置变成</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平均数</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13.5</a:t>
            </a:r>
            <a:endPar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240022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3"/>
          <a:stretch>
            <a:fillRect/>
          </a:stretch>
        </p:blipFill>
        <p:spPr>
          <a:xfrm>
            <a:off x="1434852" y="2989133"/>
            <a:ext cx="9250590" cy="2057048"/>
          </a:xfrm>
          <a:prstGeom prst="rect">
            <a:avLst/>
          </a:prstGeom>
        </p:spPr>
      </p:pic>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填充缺失值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2" name="文本框 11">
            <a:extLst>
              <a:ext uri="{FF2B5EF4-FFF2-40B4-BE49-F238E27FC236}">
                <a16:creationId xmlns:a16="http://schemas.microsoft.com/office/drawing/2014/main" id="{44D2FD6C-003F-F869-7647-9C0767F43D17}"/>
              </a:ext>
            </a:extLst>
          </p:cNvPr>
          <p:cNvSpPr txBox="1"/>
          <p:nvPr/>
        </p:nvSpPr>
        <p:spPr>
          <a:xfrm>
            <a:off x="1414686" y="2416446"/>
            <a:ext cx="1888659"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3.</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前向填充</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3" name="矩形标注 12">
            <a:extLst>
              <a:ext uri="{FF2B5EF4-FFF2-40B4-BE49-F238E27FC236}">
                <a16:creationId xmlns:a16="http://schemas.microsoft.com/office/drawing/2014/main" id="{2DD36134-4B9C-75E2-A84F-506C84C246CB}"/>
              </a:ext>
            </a:extLst>
          </p:cNvPr>
          <p:cNvSpPr/>
          <p:nvPr/>
        </p:nvSpPr>
        <p:spPr>
          <a:xfrm>
            <a:off x="6580986" y="5046181"/>
            <a:ext cx="4104456" cy="1011087"/>
          </a:xfrm>
          <a:prstGeom prst="wedgeRectCallout">
            <a:avLst>
              <a:gd name="adj1" fmla="val -23803"/>
              <a:gd name="adj2" fmla="val -7507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C2B2685-DAA3-969A-369C-E6BBAFDE9C01}"/>
              </a:ext>
            </a:extLst>
          </p:cNvPr>
          <p:cNvSpPr txBox="1"/>
          <p:nvPr/>
        </p:nvSpPr>
        <p:spPr>
          <a:xfrm>
            <a:off x="6730572" y="5139384"/>
            <a:ext cx="3720569" cy="830997"/>
          </a:xfrm>
          <a:prstGeom prst="rect">
            <a:avLst/>
          </a:prstGeom>
          <a:noFill/>
        </p:spPr>
        <p:txBody>
          <a:bodyPr wrap="square" rtlCol="0">
            <a:spAutoFit/>
          </a:bodyPr>
          <a:lstStyle/>
          <a:p>
            <a:pPr algn="ctr">
              <a:lnSpc>
                <a:spcPct val="150000"/>
              </a:lnSpc>
            </a:pP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Num1</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列缺失值</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的位置变成</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2.0</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Num4</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列缺失值</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的位置变成</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14.0</a:t>
            </a:r>
            <a:endPar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194062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19" name="组合 18"/>
          <p:cNvGrpSpPr/>
          <p:nvPr/>
        </p:nvGrpSpPr>
        <p:grpSpPr>
          <a:xfrm>
            <a:off x="1702718" y="1845618"/>
            <a:ext cx="9001000" cy="688075"/>
            <a:chOff x="978872" y="1800500"/>
            <a:chExt cx="5471124" cy="515937"/>
          </a:xfrm>
        </p:grpSpPr>
        <p:sp>
          <p:nvSpPr>
            <p:cNvPr id="20"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掌握缺失值</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检测方式，能够通过</a:t>
              </a:r>
              <a:r>
                <a:rPr lang="en-US" altLang="zh-CN" sz="2000" dirty="0" err="1">
                  <a:solidFill>
                    <a:srgbClr val="1369B2"/>
                  </a:solidFill>
                  <a:latin typeface="微软雅黑" panose="020B0503020204020204" pitchFamily="34" charset="-122"/>
                  <a:ea typeface="微软雅黑" panose="020B0503020204020204" pitchFamily="34" charset="-122"/>
                  <a:cs typeface="+mn-ea"/>
                </a:rPr>
                <a:t>isnull</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en-US" altLang="zh-CN" sz="2000" dirty="0" err="1">
                  <a:solidFill>
                    <a:srgbClr val="1369B2"/>
                  </a:solidFill>
                  <a:latin typeface="微软雅黑" panose="020B0503020204020204" pitchFamily="34" charset="-122"/>
                  <a:ea typeface="微软雅黑" panose="020B0503020204020204" pitchFamily="34" charset="-122"/>
                  <a:cs typeface="+mn-ea"/>
                </a:rPr>
                <a:t>notnull</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函数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检测缺失值</a:t>
              </a:r>
            </a:p>
          </p:txBody>
        </p:sp>
        <p:sp>
          <p:nvSpPr>
            <p:cNvPr id="21"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2" name="组合 21"/>
          <p:cNvGrpSpPr/>
          <p:nvPr/>
        </p:nvGrpSpPr>
        <p:grpSpPr>
          <a:xfrm>
            <a:off x="1702718" y="2757263"/>
            <a:ext cx="9001000" cy="685959"/>
            <a:chOff x="978872" y="2570437"/>
            <a:chExt cx="5437064" cy="514350"/>
          </a:xfrm>
        </p:grpSpPr>
        <p:sp>
          <p:nvSpPr>
            <p:cNvPr id="23"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掌握缺失值的处理方式，能够通过</a:t>
              </a:r>
              <a:r>
                <a:rPr lang="en-US" altLang="zh-CN" sz="2000" dirty="0" err="1">
                  <a:solidFill>
                    <a:srgbClr val="1369B2"/>
                  </a:solidFill>
                  <a:latin typeface="微软雅黑" panose="020B0503020204020204" pitchFamily="34" charset="-122"/>
                  <a:ea typeface="微软雅黑" panose="020B0503020204020204" pitchFamily="34" charset="-122"/>
                  <a:cs typeface="+mn-ea"/>
                </a:rPr>
                <a:t>dropna</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或</a:t>
              </a:r>
              <a:r>
                <a:rPr lang="en-US" altLang="zh-CN" sz="2000" dirty="0" err="1">
                  <a:solidFill>
                    <a:srgbClr val="1369B2"/>
                  </a:solidFill>
                  <a:latin typeface="微软雅黑" panose="020B0503020204020204" pitchFamily="34" charset="-122"/>
                  <a:ea typeface="微软雅黑" panose="020B0503020204020204" pitchFamily="34" charset="-122"/>
                  <a:cs typeface="+mn-ea"/>
                </a:rPr>
                <a:t>fillna</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删除或填充缺失值</a:t>
              </a:r>
            </a:p>
          </p:txBody>
        </p:sp>
        <p:sp>
          <p:nvSpPr>
            <p:cNvPr id="24"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5" name="组合 24"/>
          <p:cNvGrpSpPr/>
          <p:nvPr/>
        </p:nvGrpSpPr>
        <p:grpSpPr>
          <a:xfrm>
            <a:off x="1702718" y="3666792"/>
            <a:ext cx="9001000" cy="688077"/>
            <a:chOff x="978872" y="3338787"/>
            <a:chExt cx="5437064" cy="515938"/>
          </a:xfrm>
        </p:grpSpPr>
        <p:sp>
          <p:nvSpPr>
            <p:cNvPr id="26"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掌握重复值的检测方式，能够通过</a:t>
              </a:r>
              <a:r>
                <a:rPr lang="en-US" altLang="zh-CN" sz="2000" dirty="0">
                  <a:solidFill>
                    <a:srgbClr val="1369B2"/>
                  </a:solidFill>
                  <a:latin typeface="微软雅黑" panose="020B0503020204020204" pitchFamily="34" charset="-122"/>
                  <a:ea typeface="微软雅黑" panose="020B0503020204020204" pitchFamily="34" charset="-122"/>
                  <a:cs typeface="+mn-ea"/>
                </a:rPr>
                <a:t>duplicated()</a:t>
              </a:r>
              <a:r>
                <a:rPr lang="zh-CN" altLang="zh-CN" sz="2000" dirty="0">
                  <a:solidFill>
                    <a:srgbClr val="1369B2"/>
                  </a:solidFill>
                  <a:latin typeface="微软雅黑" panose="020B0503020204020204" pitchFamily="34" charset="-122"/>
                  <a:ea typeface="微软雅黑" panose="020B0503020204020204" pitchFamily="34" charset="-122"/>
                  <a:cs typeface="+mn-ea"/>
                </a:rPr>
                <a:t>方法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检测重复值</a:t>
              </a:r>
            </a:p>
          </p:txBody>
        </p:sp>
        <p:sp>
          <p:nvSpPr>
            <p:cNvPr id="27"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8" name="组合 27"/>
          <p:cNvGrpSpPr/>
          <p:nvPr/>
        </p:nvGrpSpPr>
        <p:grpSpPr>
          <a:xfrm>
            <a:off x="1702718" y="4578439"/>
            <a:ext cx="9001000" cy="685959"/>
            <a:chOff x="978872" y="4108725"/>
            <a:chExt cx="5437064" cy="514350"/>
          </a:xfrm>
        </p:grpSpPr>
        <p:sp>
          <p:nvSpPr>
            <p:cNvPr id="29"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掌握重复值的处理方式，能够通过</a:t>
              </a:r>
              <a:r>
                <a:rPr lang="en-US" altLang="zh-CN" sz="2000" dirty="0" err="1">
                  <a:solidFill>
                    <a:srgbClr val="1369B2"/>
                  </a:solidFill>
                  <a:latin typeface="微软雅黑" panose="020B0503020204020204" pitchFamily="34" charset="-122"/>
                  <a:ea typeface="微软雅黑" panose="020B0503020204020204" pitchFamily="34" charset="-122"/>
                  <a:cs typeface="+mn-ea"/>
                </a:rPr>
                <a:t>drop_duplicates</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方法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删除重复值</a:t>
              </a:r>
            </a:p>
          </p:txBody>
        </p:sp>
        <p:sp>
          <p:nvSpPr>
            <p:cNvPr id="30"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16" name="组合 15"/>
          <p:cNvGrpSpPr/>
          <p:nvPr/>
        </p:nvGrpSpPr>
        <p:grpSpPr>
          <a:xfrm>
            <a:off x="1702718" y="5487969"/>
            <a:ext cx="9001000" cy="685959"/>
            <a:chOff x="978872" y="4108725"/>
            <a:chExt cx="5437064" cy="514350"/>
          </a:xfrm>
        </p:grpSpPr>
        <p:sp>
          <p:nvSpPr>
            <p:cNvPr id="17"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熟悉异常值的检测方式，能够通过</a:t>
              </a:r>
              <a:r>
                <a:rPr lang="en-US" altLang="zh-CN" sz="2000" dirty="0">
                  <a:solidFill>
                    <a:srgbClr val="1369B2"/>
                  </a:solidFill>
                  <a:latin typeface="微软雅黑" panose="020B0503020204020204" pitchFamily="34" charset="-122"/>
                  <a:ea typeface="微软雅黑" panose="020B0503020204020204" pitchFamily="34" charset="-122"/>
                  <a:cs typeface="+mn-ea"/>
                </a:rPr>
                <a:t>3</a:t>
              </a:r>
              <a:r>
                <a:rPr lang="zh-CN" altLang="zh-CN" sz="2000" dirty="0">
                  <a:solidFill>
                    <a:srgbClr val="1369B2"/>
                  </a:solidFill>
                  <a:latin typeface="微软雅黑" panose="020B0503020204020204" pitchFamily="34" charset="-122"/>
                  <a:ea typeface="微软雅黑" panose="020B0503020204020204" pitchFamily="34" charset="-122"/>
                  <a:cs typeface="+mn-ea"/>
                </a:rPr>
                <a:t>σ原则</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箱形图</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检测异常值</a:t>
              </a:r>
            </a:p>
          </p:txBody>
        </p:sp>
        <p:sp>
          <p:nvSpPr>
            <p:cNvPr id="18"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重复值的检测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掌握重复值的检测方式，能够通过</a:t>
            </a:r>
            <a:r>
              <a:rPr lang="en-US" altLang="zh-CN" sz="1800" dirty="0">
                <a:solidFill>
                  <a:srgbClr val="1369B2"/>
                </a:solidFill>
                <a:latin typeface="微软雅黑" panose="020B0503020204020204" pitchFamily="34" charset="-122"/>
                <a:ea typeface="微软雅黑" panose="020B0503020204020204" pitchFamily="34" charset="-122"/>
                <a:cs typeface="+mn-ea"/>
              </a:rPr>
              <a:t>duplicated()</a:t>
            </a:r>
            <a:r>
              <a:rPr lang="zh-CN" altLang="zh-CN" sz="1800" dirty="0">
                <a:solidFill>
                  <a:srgbClr val="1369B2"/>
                </a:solidFill>
                <a:latin typeface="微软雅黑" panose="020B0503020204020204" pitchFamily="34" charset="-122"/>
                <a:ea typeface="微软雅黑" panose="020B0503020204020204" pitchFamily="34" charset="-122"/>
                <a:cs typeface="+mn-ea"/>
              </a:rPr>
              <a:t>方法</a:t>
            </a:r>
            <a:r>
              <a:rPr lang="zh-CN" altLang="zh-CN" sz="1800" dirty="0">
                <a:solidFill>
                  <a:srgbClr val="595959"/>
                </a:solidFill>
                <a:latin typeface="微软雅黑" panose="020B0503020204020204" pitchFamily="34" charset="-122"/>
                <a:ea typeface="微软雅黑" panose="020B0503020204020204" pitchFamily="34" charset="-122"/>
                <a:cs typeface="+mn-ea"/>
              </a:rPr>
              <a:t>检测数据中是否存在重复值</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583261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重复值的检测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8A94A71B-0DDC-9662-2B12-E7ED94C37C44}"/>
              </a:ext>
            </a:extLst>
          </p:cNvPr>
          <p:cNvSpPr txBox="1"/>
          <p:nvPr/>
        </p:nvSpPr>
        <p:spPr>
          <a:xfrm>
            <a:off x="1414685" y="3501802"/>
            <a:ext cx="5832649" cy="1015663"/>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solidFill>
                  <a:srgbClr val="1369B2"/>
                </a:solidFill>
              </a:rPr>
              <a:t>重复值</a:t>
            </a:r>
            <a:r>
              <a:rPr lang="zh-CN" altLang="zh-CN" sz="2000" dirty="0"/>
              <a:t>是指数据集中某个或某些记录是完全相同的，产生的原因主要有机械故障或人工重复录入。</a:t>
            </a:r>
            <a:endParaRPr lang="en-US" altLang="zh-CN" sz="2000" dirty="0"/>
          </a:p>
        </p:txBody>
      </p:sp>
      <p:sp>
        <p:nvSpPr>
          <p:cNvPr id="16" name="矩形: 圆角 139">
            <a:extLst>
              <a:ext uri="{FF2B5EF4-FFF2-40B4-BE49-F238E27FC236}">
                <a16:creationId xmlns:a16="http://schemas.microsoft.com/office/drawing/2014/main" id="{C5854BD2-95A8-2615-D778-3A061C808512}"/>
              </a:ext>
            </a:extLst>
          </p:cNvPr>
          <p:cNvSpPr/>
          <p:nvPr/>
        </p:nvSpPr>
        <p:spPr>
          <a:xfrm>
            <a:off x="1276318" y="2780369"/>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概念</a:t>
            </a:r>
          </a:p>
        </p:txBody>
      </p:sp>
      <p:pic>
        <p:nvPicPr>
          <p:cNvPr id="19" name="图片 18">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2505440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重复值的检测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语法格式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7" name="文本框 6">
            <a:extLst>
              <a:ext uri="{FF2B5EF4-FFF2-40B4-BE49-F238E27FC236}">
                <a16:creationId xmlns:a16="http://schemas.microsoft.com/office/drawing/2014/main" id="{1E1BFBFC-8168-1953-8181-1D9657228AA6}"/>
              </a:ext>
            </a:extLst>
          </p:cNvPr>
          <p:cNvSpPr txBox="1"/>
          <p:nvPr/>
        </p:nvSpPr>
        <p:spPr>
          <a:xfrm>
            <a:off x="1287706" y="2065290"/>
            <a:ext cx="9560028" cy="1477328"/>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中提供了一个检测重复值的方法</a:t>
            </a:r>
            <a:r>
              <a:rPr lang="en-US" altLang="zh-CN" sz="2000" kern="0" dirty="0">
                <a:solidFill>
                  <a:srgbClr val="1369B2"/>
                </a:solidFill>
                <a:latin typeface="Microsoft YaHei" panose="020B0503020204020204" pitchFamily="34" charset="-122"/>
                <a:ea typeface="Microsoft YaHei" panose="020B0503020204020204" pitchFamily="34" charset="-122"/>
              </a:rPr>
              <a:t>duplicated()</a:t>
            </a:r>
            <a:r>
              <a:rPr lang="zh-CN" altLang="zh-CN" sz="2000" kern="0" dirty="0">
                <a:solidFill>
                  <a:srgbClr val="595959"/>
                </a:solidFill>
                <a:latin typeface="Microsoft YaHei" panose="020B0503020204020204" pitchFamily="34" charset="-122"/>
                <a:ea typeface="Microsoft YaHei" panose="020B0503020204020204" pitchFamily="34" charset="-122"/>
              </a:rPr>
              <a:t>，该方法</a:t>
            </a:r>
            <a:r>
              <a:rPr lang="zh-CN" altLang="en-US" sz="2000" kern="0" dirty="0">
                <a:solidFill>
                  <a:srgbClr val="595959"/>
                </a:solidFill>
                <a:latin typeface="Microsoft YaHei" panose="020B0503020204020204" pitchFamily="34" charset="-122"/>
                <a:ea typeface="Microsoft YaHei" panose="020B0503020204020204" pitchFamily="34" charset="-122"/>
              </a:rPr>
              <a:t>默认情况下</a:t>
            </a:r>
            <a:r>
              <a:rPr lang="zh-CN" altLang="zh-CN" sz="2000" kern="0" dirty="0">
                <a:solidFill>
                  <a:srgbClr val="595959"/>
                </a:solidFill>
                <a:latin typeface="Microsoft YaHei" panose="020B0503020204020204" pitchFamily="34" charset="-122"/>
                <a:ea typeface="Microsoft YaHei" panose="020B0503020204020204" pitchFamily="34" charset="-122"/>
              </a:rPr>
              <a:t>会对所有数据进行检测，检测的标准为：</a:t>
            </a:r>
            <a:r>
              <a:rPr lang="zh-CN" altLang="zh-CN" sz="2000" kern="0" dirty="0">
                <a:solidFill>
                  <a:srgbClr val="1369B2"/>
                </a:solidFill>
                <a:latin typeface="Microsoft YaHei" panose="020B0503020204020204" pitchFamily="34" charset="-122"/>
                <a:ea typeface="Microsoft YaHei" panose="020B0503020204020204" pitchFamily="34" charset="-122"/>
              </a:rPr>
              <a:t>只要一行数据与其他行数据的所有值是完全相同的</a:t>
            </a:r>
            <a:r>
              <a:rPr lang="zh-CN" altLang="zh-CN" sz="2000" kern="0" dirty="0">
                <a:solidFill>
                  <a:srgbClr val="595959"/>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就会将</a:t>
            </a:r>
            <a:r>
              <a:rPr lang="zh-CN" altLang="en-US" sz="2000" kern="0" dirty="0">
                <a:solidFill>
                  <a:srgbClr val="1369B2"/>
                </a:solidFill>
                <a:latin typeface="Microsoft YaHei" panose="020B0503020204020204" pitchFamily="34" charset="-122"/>
                <a:ea typeface="Microsoft YaHei" panose="020B0503020204020204" pitchFamily="34" charset="-122"/>
              </a:rPr>
              <a:t>其他行</a:t>
            </a:r>
            <a:r>
              <a:rPr lang="zh-CN" altLang="zh-CN" sz="2000" kern="0" dirty="0">
                <a:solidFill>
                  <a:srgbClr val="1369B2"/>
                </a:solidFill>
                <a:latin typeface="Microsoft YaHei" panose="020B0503020204020204" pitchFamily="34" charset="-122"/>
                <a:ea typeface="Microsoft YaHei" panose="020B0503020204020204" pitchFamily="34" charset="-122"/>
              </a:rPr>
              <a:t>数据判定为重复值，并标记为</a:t>
            </a:r>
            <a:r>
              <a:rPr lang="en-US" altLang="zh-CN" sz="2000" kern="0" dirty="0">
                <a:solidFill>
                  <a:srgbClr val="1369B2"/>
                </a:solidFill>
                <a:latin typeface="Microsoft YaHei" panose="020B0503020204020204" pitchFamily="34" charset="-122"/>
                <a:ea typeface="Microsoft YaHei" panose="020B0503020204020204" pitchFamily="34" charset="-122"/>
              </a:rPr>
              <a:t>True</a:t>
            </a:r>
            <a:r>
              <a:rPr lang="zh-CN" altLang="zh-CN" sz="2000" kern="0" dirty="0">
                <a:solidFill>
                  <a:srgbClr val="595959"/>
                </a:solidFill>
                <a:latin typeface="Microsoft YaHei" panose="020B0503020204020204" pitchFamily="34" charset="-122"/>
                <a:ea typeface="Microsoft YaHei" panose="020B0503020204020204" pitchFamily="34" charset="-122"/>
              </a:rPr>
              <a:t>，非重复值标记为</a:t>
            </a:r>
            <a:r>
              <a:rPr lang="en-US" altLang="zh-CN" sz="2000" kern="0" dirty="0">
                <a:solidFill>
                  <a:srgbClr val="595959"/>
                </a:solidFill>
                <a:latin typeface="Microsoft YaHei" panose="020B0503020204020204" pitchFamily="34" charset="-122"/>
                <a:ea typeface="Microsoft YaHei" panose="020B0503020204020204" pitchFamily="34" charset="-122"/>
              </a:rPr>
              <a:t>False</a:t>
            </a:r>
            <a:r>
              <a:rPr lang="zh-CN" altLang="zh-CN" sz="2000" kern="0" dirty="0">
                <a:solidFill>
                  <a:srgbClr val="595959"/>
                </a:solidFill>
                <a:latin typeface="Microsoft YaHei" panose="020B0503020204020204" pitchFamily="34" charset="-122"/>
                <a:ea typeface="Microsoft YaHei" panose="020B0503020204020204" pitchFamily="34" charset="-122"/>
              </a:rPr>
              <a:t>。</a:t>
            </a:r>
          </a:p>
        </p:txBody>
      </p:sp>
      <p:sp>
        <p:nvSpPr>
          <p:cNvPr id="8" name="矩形 7">
            <a:extLst>
              <a:ext uri="{FF2B5EF4-FFF2-40B4-BE49-F238E27FC236}">
                <a16:creationId xmlns:a16="http://schemas.microsoft.com/office/drawing/2014/main" id="{361CAA81-0507-65DC-AD31-AFCAEBF8588E}"/>
              </a:ext>
            </a:extLst>
          </p:cNvPr>
          <p:cNvSpPr/>
          <p:nvPr/>
        </p:nvSpPr>
        <p:spPr>
          <a:xfrm>
            <a:off x="1287706" y="3533309"/>
            <a:ext cx="9560028" cy="64019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630710" y="3673903"/>
            <a:ext cx="8596438" cy="400494"/>
          </a:xfrm>
          <a:prstGeom prst="rect">
            <a:avLst/>
          </a:prstGeom>
          <a:noFill/>
        </p:spPr>
        <p:txBody>
          <a:bodyPr wrap="square">
            <a:spAutoFit/>
          </a:bodyPr>
          <a:lstStyle/>
          <a:p>
            <a:pPr indent="266700"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duplicated(subset=None, keep='first')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0" name="文本框 9">
            <a:extLst>
              <a:ext uri="{FF2B5EF4-FFF2-40B4-BE49-F238E27FC236}">
                <a16:creationId xmlns:a16="http://schemas.microsoft.com/office/drawing/2014/main" id="{DF0A659E-D95A-F0D1-47BF-28CAA877788D}"/>
              </a:ext>
            </a:extLst>
          </p:cNvPr>
          <p:cNvSpPr txBox="1"/>
          <p:nvPr/>
        </p:nvSpPr>
        <p:spPr>
          <a:xfrm>
            <a:off x="1301370" y="4218565"/>
            <a:ext cx="9546364" cy="2169825"/>
          </a:xfrm>
          <a:prstGeom prst="rect">
            <a:avLst/>
          </a:prstGeom>
          <a:noFill/>
        </p:spPr>
        <p:txBody>
          <a:bodyPr wrap="square">
            <a:spAutoFit/>
          </a:bodyPr>
          <a:lstStyle/>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subset</a:t>
            </a:r>
            <a:r>
              <a:rPr lang="zh-CN" altLang="zh-CN" sz="1800" kern="0" dirty="0">
                <a:solidFill>
                  <a:srgbClr val="595959"/>
                </a:solidFill>
                <a:latin typeface="宋体" panose="02010600030101010101" pitchFamily="2" charset="-122"/>
                <a:ea typeface="宋体" panose="02010600030101010101" pitchFamily="2" charset="-122"/>
              </a:rPr>
              <a:t>：用于指定</a:t>
            </a:r>
            <a:r>
              <a:rPr lang="zh-CN" altLang="zh-CN" sz="1800" kern="0" dirty="0">
                <a:solidFill>
                  <a:srgbClr val="1369B2"/>
                </a:solidFill>
                <a:latin typeface="宋体" panose="02010600030101010101" pitchFamily="2" charset="-122"/>
                <a:ea typeface="宋体" panose="02010600030101010101" pitchFamily="2" charset="-122"/>
              </a:rPr>
              <a:t>检测重复值的列索引或列索引序列</a:t>
            </a:r>
            <a:r>
              <a:rPr lang="zh-CN" altLang="zh-CN" sz="1800" kern="0" dirty="0">
                <a:solidFill>
                  <a:srgbClr val="595959"/>
                </a:solidFill>
                <a:latin typeface="宋体" panose="02010600030101010101" pitchFamily="2" charset="-122"/>
                <a:ea typeface="宋体" panose="02010600030101010101" pitchFamily="2" charset="-122"/>
              </a:rPr>
              <a:t>，默认检测所有列。</a:t>
            </a: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keep</a:t>
            </a:r>
            <a:r>
              <a:rPr lang="zh-CN" altLang="zh-CN" sz="1800" kern="0" dirty="0">
                <a:solidFill>
                  <a:srgbClr val="595959"/>
                </a:solidFill>
                <a:latin typeface="宋体" panose="02010600030101010101" pitchFamily="2" charset="-122"/>
                <a:ea typeface="宋体" panose="02010600030101010101" pitchFamily="2" charset="-122"/>
              </a:rPr>
              <a:t>：用于确定</a:t>
            </a:r>
            <a:r>
              <a:rPr lang="zh-CN" altLang="zh-CN" sz="1800" kern="0" dirty="0">
                <a:solidFill>
                  <a:srgbClr val="1369B2"/>
                </a:solidFill>
                <a:latin typeface="宋体" panose="02010600030101010101" pitchFamily="2" charset="-122"/>
                <a:ea typeface="宋体" panose="02010600030101010101" pitchFamily="2" charset="-122"/>
              </a:rPr>
              <a:t>标记哪一行是重复值</a:t>
            </a:r>
            <a:r>
              <a:rPr lang="zh-CN" altLang="zh-CN" sz="1800" kern="0" dirty="0">
                <a:solidFill>
                  <a:srgbClr val="595959"/>
                </a:solidFill>
                <a:latin typeface="宋体" panose="02010600030101010101" pitchFamily="2" charset="-122"/>
                <a:ea typeface="宋体" panose="02010600030101010101" pitchFamily="2" charset="-122"/>
              </a:rPr>
              <a:t>，该参数的取值可以为</a:t>
            </a:r>
            <a:r>
              <a:rPr lang="en-US" altLang="zh-CN" sz="1800" kern="0" dirty="0">
                <a:solidFill>
                  <a:srgbClr val="595959"/>
                </a:solidFill>
                <a:latin typeface="宋体" panose="02010600030101010101" pitchFamily="2" charset="-122"/>
                <a:ea typeface="宋体" panose="02010600030101010101" pitchFamily="2" charset="-122"/>
              </a:rPr>
              <a:t>’first’</a:t>
            </a:r>
            <a:r>
              <a:rPr lang="zh-CN" altLang="zh-CN" sz="1800" kern="0" dirty="0">
                <a:solidFill>
                  <a:srgbClr val="595959"/>
                </a:solidFill>
                <a:latin typeface="宋体" panose="02010600030101010101" pitchFamily="2" charset="-122"/>
                <a:ea typeface="宋体" panose="02010600030101010101" pitchFamily="2" charset="-122"/>
              </a:rPr>
              <a:t>（默认值）、</a:t>
            </a:r>
            <a:r>
              <a:rPr lang="en-US" altLang="zh-CN" sz="1800" kern="0" dirty="0">
                <a:solidFill>
                  <a:srgbClr val="595959"/>
                </a:solidFill>
                <a:latin typeface="宋体" panose="02010600030101010101" pitchFamily="2" charset="-122"/>
                <a:ea typeface="宋体" panose="02010600030101010101" pitchFamily="2" charset="-122"/>
              </a:rPr>
              <a:t>’last’</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，其中</a:t>
            </a:r>
            <a:r>
              <a:rPr lang="en-US" altLang="zh-CN" sz="1800" kern="0" dirty="0">
                <a:solidFill>
                  <a:srgbClr val="595959"/>
                </a:solidFill>
                <a:latin typeface="宋体" panose="02010600030101010101" pitchFamily="2" charset="-122"/>
                <a:ea typeface="宋体" panose="02010600030101010101" pitchFamily="2" charset="-122"/>
              </a:rPr>
              <a:t>’first’</a:t>
            </a:r>
            <a:r>
              <a:rPr lang="zh-CN" altLang="zh-CN" sz="1800" kern="0" dirty="0">
                <a:solidFill>
                  <a:srgbClr val="595959"/>
                </a:solidFill>
                <a:latin typeface="宋体" panose="02010600030101010101" pitchFamily="2" charset="-122"/>
                <a:ea typeface="宋体" panose="02010600030101010101" pitchFamily="2" charset="-122"/>
              </a:rPr>
              <a:t>表示保留第一次出现的行，其余值相同的行被标记为重复值；</a:t>
            </a:r>
            <a:r>
              <a:rPr lang="en-US" altLang="zh-CN" sz="1800" kern="0" dirty="0">
                <a:solidFill>
                  <a:srgbClr val="595959"/>
                </a:solidFill>
                <a:latin typeface="宋体" panose="02010600030101010101" pitchFamily="2" charset="-122"/>
                <a:ea typeface="宋体" panose="02010600030101010101" pitchFamily="2" charset="-122"/>
              </a:rPr>
              <a:t>’last’</a:t>
            </a:r>
            <a:r>
              <a:rPr lang="zh-CN" altLang="zh-CN" sz="1800" kern="0" dirty="0">
                <a:solidFill>
                  <a:srgbClr val="595959"/>
                </a:solidFill>
                <a:latin typeface="宋体" panose="02010600030101010101" pitchFamily="2" charset="-122"/>
                <a:ea typeface="宋体" panose="02010600030101010101" pitchFamily="2" charset="-122"/>
              </a:rPr>
              <a:t>表示保留最后一次出现的行，其余值相同的行被标记为重复值；</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表示值相同的所有行都被标记为重复值。</a:t>
            </a:r>
          </a:p>
        </p:txBody>
      </p:sp>
    </p:spTree>
    <p:extLst>
      <p:ext uri="{BB962C8B-B14F-4D97-AF65-F5344CB8AC3E}">
        <p14:creationId xmlns:p14="http://schemas.microsoft.com/office/powerpoint/2010/main" val="241341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重复值的检测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语法格式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 name="矩形 1"/>
          <p:cNvSpPr/>
          <p:nvPr/>
        </p:nvSpPr>
        <p:spPr>
          <a:xfrm>
            <a:off x="4943079" y="3213770"/>
            <a:ext cx="6264696" cy="1938992"/>
          </a:xfrm>
          <a:prstGeom prst="rect">
            <a:avLst/>
          </a:prstGeom>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duplicated()</a:t>
            </a:r>
            <a:r>
              <a:rPr lang="zh-CN" altLang="zh-CN" sz="2000" kern="0" dirty="0">
                <a:solidFill>
                  <a:srgbClr val="595959"/>
                </a:solidFill>
                <a:latin typeface="Microsoft YaHei" panose="020B0503020204020204" pitchFamily="34" charset="-122"/>
                <a:ea typeface="Microsoft YaHei" panose="020B0503020204020204" pitchFamily="34" charset="-122"/>
              </a:rPr>
              <a:t>方法检测完成后，会返回一个</a:t>
            </a:r>
            <a:r>
              <a:rPr lang="en-US" altLang="zh-CN" sz="2000" kern="0" dirty="0">
                <a:solidFill>
                  <a:srgbClr val="595959"/>
                </a:solidFill>
                <a:latin typeface="Microsoft YaHei" panose="020B0503020204020204" pitchFamily="34" charset="-122"/>
                <a:ea typeface="Microsoft YaHei" panose="020B0503020204020204" pitchFamily="34" charset="-122"/>
              </a:rPr>
              <a:t>Series</a:t>
            </a:r>
            <a:r>
              <a:rPr lang="zh-CN" altLang="zh-CN" sz="2000" kern="0" dirty="0">
                <a:solidFill>
                  <a:srgbClr val="595959"/>
                </a:solidFill>
                <a:latin typeface="Microsoft YaHei" panose="020B0503020204020204" pitchFamily="34" charset="-122"/>
                <a:ea typeface="Microsoft YaHei" panose="020B0503020204020204" pitchFamily="34" charset="-122"/>
              </a:rPr>
              <a:t>类的对象，该对象中的索引对应被检测对象的行索引，数据是表示检测结果的布尔值，其中</a:t>
            </a:r>
            <a:r>
              <a:rPr lang="en-US" altLang="zh-CN" sz="2000" kern="0" dirty="0">
                <a:solidFill>
                  <a:srgbClr val="1369B2"/>
                </a:solidFill>
                <a:latin typeface="Microsoft YaHei" panose="020B0503020204020204" pitchFamily="34" charset="-122"/>
                <a:ea typeface="Microsoft YaHei" panose="020B0503020204020204" pitchFamily="34" charset="-122"/>
              </a:rPr>
              <a:t>True</a:t>
            </a:r>
            <a:r>
              <a:rPr lang="zh-CN" altLang="zh-CN" sz="2000" kern="0" dirty="0">
                <a:solidFill>
                  <a:srgbClr val="1369B2"/>
                </a:solidFill>
                <a:latin typeface="Microsoft YaHei" panose="020B0503020204020204" pitchFamily="34" charset="-122"/>
                <a:ea typeface="Microsoft YaHei" panose="020B0503020204020204" pitchFamily="34" charset="-122"/>
              </a:rPr>
              <a:t>代表重复值</a:t>
            </a:r>
            <a:r>
              <a:rPr lang="en-US" altLang="zh-CN" sz="2000" kern="0" dirty="0">
                <a:solidFill>
                  <a:srgbClr val="595959"/>
                </a:solidFill>
                <a:latin typeface="Microsoft YaHei" panose="020B0503020204020204" pitchFamily="34" charset="-122"/>
                <a:ea typeface="Microsoft YaHei" panose="020B0503020204020204" pitchFamily="34" charset="-122"/>
              </a:rPr>
              <a:t>, </a:t>
            </a:r>
            <a:r>
              <a:rPr lang="en-US" altLang="zh-CN" sz="2000" kern="0" dirty="0">
                <a:solidFill>
                  <a:srgbClr val="1369B2"/>
                </a:solidFill>
                <a:latin typeface="Microsoft YaHei" panose="020B0503020204020204" pitchFamily="34" charset="-122"/>
                <a:ea typeface="Microsoft YaHei" panose="020B0503020204020204" pitchFamily="34" charset="-122"/>
              </a:rPr>
              <a:t>False</a:t>
            </a:r>
            <a:r>
              <a:rPr lang="zh-CN" altLang="zh-CN" sz="2000" kern="0" dirty="0">
                <a:solidFill>
                  <a:srgbClr val="1369B2"/>
                </a:solidFill>
                <a:latin typeface="Microsoft YaHei" panose="020B0503020204020204" pitchFamily="34" charset="-122"/>
                <a:ea typeface="Microsoft YaHei" panose="020B0503020204020204" pitchFamily="34" charset="-122"/>
              </a:rPr>
              <a:t>代表非重复值</a:t>
            </a:r>
            <a:r>
              <a:rPr lang="zh-CN" altLang="zh-CN" sz="2000" kern="0" dirty="0">
                <a:solidFill>
                  <a:srgbClr val="595959"/>
                </a:solidFill>
                <a:latin typeface="Microsoft YaHei" panose="020B0503020204020204" pitchFamily="34" charset="-122"/>
                <a:ea typeface="Microsoft YaHei" panose="020B0503020204020204" pitchFamily="34" charset="-122"/>
              </a:rPr>
              <a:t>。</a:t>
            </a:r>
            <a:endParaRPr lang="zh-CN" altLang="en-US" sz="2000" kern="0" dirty="0">
              <a:solidFill>
                <a:srgbClr val="595959"/>
              </a:solidFill>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14" y="2133650"/>
            <a:ext cx="3744416" cy="3744416"/>
          </a:xfrm>
          <a:prstGeom prst="rect">
            <a:avLst/>
          </a:prstGeom>
        </p:spPr>
      </p:pic>
    </p:spTree>
    <p:extLst>
      <p:ext uri="{BB962C8B-B14F-4D97-AF65-F5344CB8AC3E}">
        <p14:creationId xmlns:p14="http://schemas.microsoft.com/office/powerpoint/2010/main" val="416802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重复值的处理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掌握重复值的处理方式，能够通过</a:t>
            </a:r>
            <a:r>
              <a:rPr lang="en-US" altLang="zh-CN" sz="1800" dirty="0" err="1">
                <a:solidFill>
                  <a:srgbClr val="1369B2"/>
                </a:solidFill>
                <a:latin typeface="微软雅黑" panose="020B0503020204020204" pitchFamily="34" charset="-122"/>
                <a:ea typeface="微软雅黑" panose="020B0503020204020204" pitchFamily="34" charset="-122"/>
                <a:cs typeface="+mn-ea"/>
              </a:rPr>
              <a:t>drop_duplicates</a:t>
            </a:r>
            <a:r>
              <a:rPr lang="en-US" altLang="zh-CN" sz="1800" dirty="0">
                <a:solidFill>
                  <a:srgbClr val="1369B2"/>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cs typeface="+mn-ea"/>
              </a:rPr>
              <a:t>方法</a:t>
            </a:r>
            <a:r>
              <a:rPr lang="zh-CN" altLang="zh-CN" sz="1800" dirty="0">
                <a:solidFill>
                  <a:srgbClr val="595959"/>
                </a:solidFill>
                <a:latin typeface="微软雅黑" panose="020B0503020204020204" pitchFamily="34" charset="-122"/>
                <a:ea typeface="微软雅黑" panose="020B0503020204020204" pitchFamily="34" charset="-122"/>
                <a:cs typeface="+mn-ea"/>
              </a:rPr>
              <a:t>删除重复值</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4206812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重复值的处理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4520003" y="3069754"/>
            <a:ext cx="5895683" cy="1477328"/>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在数据分析中，</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重复值会影响分析结果的准确性，一般情况下需要进行删除</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，这样可以保证数据中保留唯一的数据记录。</a:t>
            </a:r>
          </a:p>
        </p:txBody>
      </p:sp>
      <p:pic>
        <p:nvPicPr>
          <p:cNvPr id="14"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677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重复值的处理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语法格式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1E1BFBFC-8168-1953-8181-1D9657228AA6}"/>
              </a:ext>
            </a:extLst>
          </p:cNvPr>
          <p:cNvSpPr txBox="1"/>
          <p:nvPr/>
        </p:nvSpPr>
        <p:spPr>
          <a:xfrm>
            <a:off x="1287706" y="2163445"/>
            <a:ext cx="9560028" cy="553998"/>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中提供了删除重复值的方法</a:t>
            </a:r>
            <a:r>
              <a:rPr lang="en-US" altLang="zh-CN" sz="2000" kern="0" dirty="0" err="1">
                <a:solidFill>
                  <a:srgbClr val="1369B2"/>
                </a:solidFill>
                <a:latin typeface="Microsoft YaHei" panose="020B0503020204020204" pitchFamily="34" charset="-122"/>
                <a:ea typeface="Microsoft YaHei" panose="020B0503020204020204" pitchFamily="34" charset="-122"/>
              </a:rPr>
              <a:t>drop_duplicates</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361CAA81-0507-65DC-AD31-AFCAEBF8588E}"/>
              </a:ext>
            </a:extLst>
          </p:cNvPr>
          <p:cNvSpPr/>
          <p:nvPr/>
        </p:nvSpPr>
        <p:spPr>
          <a:xfrm>
            <a:off x="1287706" y="2816546"/>
            <a:ext cx="9560028" cy="111730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630710" y="3010483"/>
            <a:ext cx="8596438" cy="729430"/>
          </a:xfrm>
          <a:prstGeom prst="rect">
            <a:avLst/>
          </a:prstGeom>
          <a:noFill/>
        </p:spPr>
        <p:txBody>
          <a:bodyPr wrap="square">
            <a:spAutoFit/>
          </a:bodyPr>
          <a:lstStyle/>
          <a:p>
            <a:pPr indent="266700"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drop_duplicates</a:t>
            </a:r>
            <a:r>
              <a:rPr lang="en-US" altLang="zh-CN" sz="1800" dirty="0">
                <a:solidFill>
                  <a:srgbClr val="000000"/>
                </a:solidFill>
                <a:latin typeface="Courier New" panose="02070309020205020404" pitchFamily="49" charset="0"/>
                <a:ea typeface="宋体" panose="02010600030101010101" pitchFamily="2" charset="-122"/>
              </a:rPr>
              <a:t>(subset=None, keep='first', </a:t>
            </a:r>
            <a:r>
              <a:rPr lang="en-US" altLang="zh-CN" sz="1800" dirty="0" err="1">
                <a:solidFill>
                  <a:srgbClr val="000000"/>
                </a:solidFill>
                <a:latin typeface="Courier New" panose="02070309020205020404" pitchFamily="49" charset="0"/>
                <a:ea typeface="宋体" panose="02010600030101010101" pitchFamily="2" charset="-122"/>
              </a:rPr>
              <a:t>inplace</a:t>
            </a:r>
            <a:r>
              <a:rPr lang="en-US" altLang="zh-CN" sz="1800" dirty="0">
                <a:solidFill>
                  <a:srgbClr val="000000"/>
                </a:solidFill>
                <a:latin typeface="Courier New" panose="02070309020205020404" pitchFamily="49" charset="0"/>
                <a:ea typeface="宋体" panose="02010600030101010101" pitchFamily="2" charset="-122"/>
              </a:rPr>
              <a:t>=False, </a:t>
            </a:r>
            <a:endParaRPr lang="zh-CN" altLang="zh-CN" sz="1800" dirty="0">
              <a:solidFill>
                <a:srgbClr val="000000"/>
              </a:solidFill>
              <a:latin typeface="Courier New" panose="02070309020205020404" pitchFamily="49" charset="0"/>
              <a:ea typeface="宋体" panose="02010600030101010101" pitchFamily="2" charset="-122"/>
            </a:endParaRPr>
          </a:p>
          <a:p>
            <a:pPr indent="266700"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ignore_index</a:t>
            </a:r>
            <a:r>
              <a:rPr lang="en-US" altLang="zh-CN" sz="1800" dirty="0">
                <a:solidFill>
                  <a:srgbClr val="000000"/>
                </a:solidFill>
                <a:latin typeface="Courier New" panose="02070309020205020404" pitchFamily="49" charset="0"/>
                <a:ea typeface="宋体" panose="02010600030101010101" pitchFamily="2" charset="-122"/>
              </a:rPr>
              <a:t>=False)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9" name="文本框 8">
            <a:extLst>
              <a:ext uri="{FF2B5EF4-FFF2-40B4-BE49-F238E27FC236}">
                <a16:creationId xmlns:a16="http://schemas.microsoft.com/office/drawing/2014/main" id="{DF0A659E-D95A-F0D1-47BF-28CAA877788D}"/>
              </a:ext>
            </a:extLst>
          </p:cNvPr>
          <p:cNvSpPr txBox="1"/>
          <p:nvPr/>
        </p:nvSpPr>
        <p:spPr>
          <a:xfrm>
            <a:off x="1301370" y="4036415"/>
            <a:ext cx="9546364" cy="92333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inplace</a:t>
            </a:r>
            <a:r>
              <a:rPr lang="zh-CN" altLang="en-US"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是否替换原来的数据</a:t>
            </a:r>
            <a:r>
              <a:rPr lang="zh-CN" altLang="zh-CN" sz="1800" kern="0" dirty="0">
                <a:solidFill>
                  <a:srgbClr val="595959"/>
                </a:solidFill>
                <a:latin typeface="宋体" panose="02010600030101010101" pitchFamily="2" charset="-122"/>
                <a:ea typeface="宋体" panose="02010600030101010101" pitchFamily="2" charset="-122"/>
              </a:rPr>
              <a:t>，默认值为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en-US" sz="1800" kern="0" dirty="0">
                <a:solidFill>
                  <a:srgbClr val="595959"/>
                </a:solidFill>
                <a:latin typeface="宋体" panose="02010600030101010101" pitchFamily="2" charset="-122"/>
                <a:ea typeface="宋体" panose="02010600030101010101" pitchFamily="2" charset="-122"/>
              </a:rPr>
              <a:t>。</a:t>
            </a:r>
            <a:endParaRPr lang="en-US" altLang="zh-CN" sz="1800" kern="0" dirty="0">
              <a:solidFill>
                <a:srgbClr val="595959"/>
              </a:solidFill>
              <a:latin typeface="宋体" panose="02010600030101010101" pitchFamily="2" charset="-122"/>
              <a:ea typeface="宋体" panose="02010600030101010101" pitchFamily="2" charset="-122"/>
            </a:endParaRPr>
          </a:p>
          <a:p>
            <a:pPr indent="-342900">
              <a:lnSpc>
                <a:spcPct val="15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ignore_index</a:t>
            </a:r>
            <a:r>
              <a:rPr lang="zh-CN" altLang="en-US"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是否重新分配索引</a:t>
            </a:r>
            <a:r>
              <a:rPr lang="zh-CN" altLang="zh-CN" sz="1800" kern="0" dirty="0">
                <a:solidFill>
                  <a:srgbClr val="595959"/>
                </a:solidFill>
                <a:latin typeface="宋体" panose="02010600030101010101" pitchFamily="2" charset="-122"/>
                <a:ea typeface="宋体" panose="02010600030101010101" pitchFamily="2" charset="-122"/>
              </a:rPr>
              <a:t>，默认值为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p>
        </p:txBody>
      </p:sp>
      <p:sp>
        <p:nvSpPr>
          <p:cNvPr id="10" name="矩形 9"/>
          <p:cNvSpPr/>
          <p:nvPr/>
        </p:nvSpPr>
        <p:spPr>
          <a:xfrm>
            <a:off x="1326056" y="5062310"/>
            <a:ext cx="8208621" cy="369332"/>
          </a:xfrm>
          <a:prstGeom prst="rect">
            <a:avLst/>
          </a:prstGeom>
        </p:spPr>
        <p:txBody>
          <a:bodyPr wrap="square">
            <a:spAutoFit/>
          </a:bodyPr>
          <a:lstStyle/>
          <a:p>
            <a:r>
              <a:rPr lang="en-US" altLang="zh-CN" sz="1800" kern="0" dirty="0">
                <a:solidFill>
                  <a:srgbClr val="595959"/>
                </a:solidFill>
                <a:latin typeface="Microsoft YaHei" panose="020B0503020204020204" pitchFamily="34" charset="-122"/>
                <a:ea typeface="Microsoft YaHei" panose="020B0503020204020204" pitchFamily="34" charset="-122"/>
              </a:rPr>
              <a:t>※ </a:t>
            </a:r>
            <a:r>
              <a:rPr lang="zh-CN" altLang="en-US" sz="1800" kern="0" dirty="0">
                <a:solidFill>
                  <a:srgbClr val="595959"/>
                </a:solidFill>
                <a:latin typeface="Microsoft YaHei" panose="020B0503020204020204" pitchFamily="34" charset="-122"/>
                <a:ea typeface="Microsoft YaHei" panose="020B0503020204020204" pitchFamily="34" charset="-122"/>
              </a:rPr>
              <a:t>其他参数与</a:t>
            </a:r>
            <a:r>
              <a:rPr lang="en-US" altLang="zh-CN" sz="1800" kern="0" dirty="0">
                <a:solidFill>
                  <a:srgbClr val="595959"/>
                </a:solidFill>
                <a:latin typeface="Microsoft YaHei" panose="020B0503020204020204" pitchFamily="34" charset="-122"/>
                <a:ea typeface="Microsoft YaHei" panose="020B0503020204020204" pitchFamily="34" charset="-122"/>
              </a:rPr>
              <a:t>duplicated() </a:t>
            </a:r>
            <a:r>
              <a:rPr lang="zh-CN" altLang="en-US" sz="1800" kern="0" dirty="0">
                <a:solidFill>
                  <a:srgbClr val="595959"/>
                </a:solidFill>
                <a:latin typeface="Microsoft YaHei" panose="020B0503020204020204" pitchFamily="34" charset="-122"/>
                <a:ea typeface="Microsoft YaHei" panose="020B0503020204020204" pitchFamily="34" charset="-122"/>
              </a:rPr>
              <a:t>方法中的参数含义相同。</a:t>
            </a:r>
          </a:p>
        </p:txBody>
      </p:sp>
    </p:spTree>
    <p:extLst>
      <p:ext uri="{BB962C8B-B14F-4D97-AF65-F5344CB8AC3E}">
        <p14:creationId xmlns:p14="http://schemas.microsoft.com/office/powerpoint/2010/main" val="1635217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592288"/>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熟悉异常值的检测方式，能够通过</a:t>
            </a:r>
            <a:r>
              <a:rPr lang="en-US" altLang="zh-CN" sz="1800" dirty="0">
                <a:solidFill>
                  <a:srgbClr val="1369B2"/>
                </a:solidFill>
                <a:latin typeface="微软雅黑" panose="020B0503020204020204" pitchFamily="34" charset="-122"/>
                <a:ea typeface="微软雅黑" panose="020B0503020204020204" pitchFamily="34" charset="-122"/>
                <a:cs typeface="+mn-ea"/>
              </a:rPr>
              <a:t>3</a:t>
            </a:r>
            <a:r>
              <a:rPr lang="zh-CN" altLang="zh-CN" sz="1800" dirty="0">
                <a:solidFill>
                  <a:srgbClr val="1369B2"/>
                </a:solidFill>
                <a:latin typeface="微软雅黑" panose="020B0503020204020204" pitchFamily="34" charset="-122"/>
                <a:ea typeface="微软雅黑" panose="020B0503020204020204" pitchFamily="34" charset="-122"/>
                <a:cs typeface="+mn-ea"/>
              </a:rPr>
              <a:t>σ原则</a:t>
            </a:r>
            <a:r>
              <a:rPr lang="zh-CN" altLang="zh-CN" sz="1800" dirty="0">
                <a:solidFill>
                  <a:srgbClr val="595959"/>
                </a:solidFill>
                <a:latin typeface="微软雅黑" panose="020B0503020204020204" pitchFamily="34" charset="-122"/>
                <a:ea typeface="微软雅黑" panose="020B0503020204020204" pitchFamily="34" charset="-122"/>
                <a:cs typeface="+mn-ea"/>
              </a:rPr>
              <a:t>和</a:t>
            </a:r>
            <a:r>
              <a:rPr lang="zh-CN" altLang="zh-CN" sz="1800" dirty="0">
                <a:solidFill>
                  <a:srgbClr val="1369B2"/>
                </a:solidFill>
                <a:latin typeface="微软雅黑" panose="020B0503020204020204" pitchFamily="34" charset="-122"/>
                <a:ea typeface="微软雅黑" panose="020B0503020204020204" pitchFamily="34" charset="-122"/>
                <a:cs typeface="+mn-ea"/>
              </a:rPr>
              <a:t>箱形图</a:t>
            </a:r>
            <a:r>
              <a:rPr lang="zh-CN" altLang="zh-CN" sz="1800" dirty="0">
                <a:solidFill>
                  <a:srgbClr val="595959"/>
                </a:solidFill>
                <a:latin typeface="微软雅黑" panose="020B0503020204020204" pitchFamily="34" charset="-122"/>
                <a:ea typeface="微软雅黑" panose="020B0503020204020204" pitchFamily="34" charset="-122"/>
                <a:cs typeface="+mn-ea"/>
              </a:rPr>
              <a:t>检测数据中是否存在异常值</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689445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8A94A71B-0DDC-9662-2B12-E7ED94C37C44}"/>
              </a:ext>
            </a:extLst>
          </p:cNvPr>
          <p:cNvSpPr txBox="1"/>
          <p:nvPr/>
        </p:nvSpPr>
        <p:spPr>
          <a:xfrm>
            <a:off x="1414685" y="3501802"/>
            <a:ext cx="5832649" cy="961289"/>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solidFill>
                  <a:srgbClr val="1369B2"/>
                </a:solidFill>
              </a:rPr>
              <a:t>异常值</a:t>
            </a:r>
            <a:r>
              <a:rPr lang="zh-CN" altLang="zh-CN" sz="2000" dirty="0"/>
              <a:t>是指数据集中的个别值明显偏离它所属数据集的其余值，这些数值是不合理的或错误的。</a:t>
            </a:r>
            <a:endParaRPr lang="en-US" altLang="zh-CN" sz="2000" dirty="0"/>
          </a:p>
        </p:txBody>
      </p:sp>
      <p:sp>
        <p:nvSpPr>
          <p:cNvPr id="8" name="矩形: 圆角 139">
            <a:extLst>
              <a:ext uri="{FF2B5EF4-FFF2-40B4-BE49-F238E27FC236}">
                <a16:creationId xmlns:a16="http://schemas.microsoft.com/office/drawing/2014/main" id="{C5854BD2-95A8-2615-D778-3A061C808512}"/>
              </a:ext>
            </a:extLst>
          </p:cNvPr>
          <p:cNvSpPr/>
          <p:nvPr/>
        </p:nvSpPr>
        <p:spPr>
          <a:xfrm>
            <a:off x="1276318" y="2780369"/>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概念</a:t>
            </a:r>
          </a:p>
        </p:txBody>
      </p:sp>
      <p:pic>
        <p:nvPicPr>
          <p:cNvPr id="15" name="图片 14">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3012855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C5854BD2-95A8-2615-D778-3A061C808512}"/>
              </a:ext>
            </a:extLst>
          </p:cNvPr>
          <p:cNvSpPr/>
          <p:nvPr/>
        </p:nvSpPr>
        <p:spPr>
          <a:xfrm>
            <a:off x="1276318" y="1540390"/>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检测方法</a:t>
            </a:r>
          </a:p>
        </p:txBody>
      </p:sp>
      <p:sp>
        <p:nvSpPr>
          <p:cNvPr id="10" name="矩形: 剪去单角 444"/>
          <p:cNvSpPr/>
          <p:nvPr/>
        </p:nvSpPr>
        <p:spPr bwMode="auto">
          <a:xfrm>
            <a:off x="7319552" y="2560254"/>
            <a:ext cx="2982018" cy="3538538"/>
          </a:xfrm>
          <a:prstGeom prst="snip1Rect">
            <a:avLst>
              <a:gd name="adj" fmla="val 29383"/>
            </a:avLst>
          </a:prstGeom>
          <a:solidFill>
            <a:srgbClr val="F6F6F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atin typeface="微软雅黑" panose="020B0503020204020204" pitchFamily="34" charset="-122"/>
              <a:ea typeface="微软雅黑" panose="020B0503020204020204" pitchFamily="34" charset="-122"/>
              <a:sym typeface="Arial" panose="020B0604020202020204"/>
            </a:endParaRPr>
          </a:p>
        </p:txBody>
      </p:sp>
      <p:sp>
        <p:nvSpPr>
          <p:cNvPr id="11" name="矩形 45"/>
          <p:cNvSpPr>
            <a:spLocks noChangeArrowheads="1"/>
          </p:cNvSpPr>
          <p:nvPr/>
        </p:nvSpPr>
        <p:spPr bwMode="auto">
          <a:xfrm>
            <a:off x="7319131" y="5966386"/>
            <a:ext cx="2982439" cy="137850"/>
          </a:xfrm>
          <a:prstGeom prst="rect">
            <a:avLst/>
          </a:prstGeom>
          <a:solidFill>
            <a:srgbClr val="0070C0"/>
          </a:solidFill>
          <a:ln>
            <a:noFill/>
          </a:ln>
        </p:spPr>
        <p:txBody>
          <a:bodyPr anchor="ctr"/>
          <a:lstStyle/>
          <a:p>
            <a:pPr algn="ctr"/>
            <a:endParaRPr lang="zh-CN" altLang="zh-CN">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任意多边形: 形状 445"/>
          <p:cNvSpPr/>
          <p:nvPr/>
        </p:nvSpPr>
        <p:spPr bwMode="auto">
          <a:xfrm>
            <a:off x="9549114" y="2565698"/>
            <a:ext cx="752457" cy="805713"/>
          </a:xfrm>
          <a:custGeom>
            <a:avLst/>
            <a:gdLst>
              <a:gd name="T0" fmla="*/ 719975 w 608"/>
              <a:gd name="T1" fmla="*/ 0 h 608"/>
              <a:gd name="T2" fmla="*/ 0 w 608"/>
              <a:gd name="T3" fmla="*/ 0 h 608"/>
              <a:gd name="T4" fmla="*/ 719975 w 608"/>
              <a:gd name="T5" fmla="*/ 719975 h 608"/>
              <a:gd name="T6" fmla="*/ 719975 w 608"/>
              <a:gd name="T7" fmla="*/ 0 h 608"/>
              <a:gd name="T8" fmla="*/ 0 60000 65536"/>
              <a:gd name="T9" fmla="*/ 0 60000 65536"/>
              <a:gd name="T10" fmla="*/ 0 60000 65536"/>
              <a:gd name="T11" fmla="*/ 0 60000 65536"/>
              <a:gd name="T12" fmla="*/ 0 w 608"/>
              <a:gd name="T13" fmla="*/ 0 h 608"/>
              <a:gd name="T14" fmla="*/ 608 w 608"/>
              <a:gd name="T15" fmla="*/ 608 h 608"/>
            </a:gdLst>
            <a:ahLst/>
            <a:cxnLst>
              <a:cxn ang="T8">
                <a:pos x="T0" y="T1"/>
              </a:cxn>
              <a:cxn ang="T9">
                <a:pos x="T2" y="T3"/>
              </a:cxn>
              <a:cxn ang="T10">
                <a:pos x="T4" y="T5"/>
              </a:cxn>
              <a:cxn ang="T11">
                <a:pos x="T6" y="T7"/>
              </a:cxn>
            </a:cxnLst>
            <a:rect l="T12" t="T13" r="T14" b="T15"/>
            <a:pathLst>
              <a:path w="608" h="608">
                <a:moveTo>
                  <a:pt x="608" y="0"/>
                </a:moveTo>
                <a:lnTo>
                  <a:pt x="0" y="0"/>
                </a:lnTo>
                <a:lnTo>
                  <a:pt x="608" y="608"/>
                </a:lnTo>
                <a:lnTo>
                  <a:pt x="608" y="0"/>
                </a:lnTo>
                <a:close/>
              </a:path>
            </a:pathLst>
          </a:custGeom>
          <a:solidFill>
            <a:srgbClr val="0070C0"/>
          </a:solidFill>
          <a:ln>
            <a:noFill/>
          </a:ln>
        </p:spPr>
        <p:txBody>
          <a:bodyPr lIns="121920" tIns="60960" rIns="121920" bIns="60960"/>
          <a:lstStyle/>
          <a:p>
            <a:pPr algn="r"/>
            <a:r>
              <a:rPr lang="en-US" altLang="zh-CN" sz="1600" b="1">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p>
        </p:txBody>
      </p:sp>
      <p:sp>
        <p:nvSpPr>
          <p:cNvPr id="13" name="矩形: 剪去单角 437"/>
          <p:cNvSpPr/>
          <p:nvPr/>
        </p:nvSpPr>
        <p:spPr bwMode="auto">
          <a:xfrm>
            <a:off x="1918742" y="2565698"/>
            <a:ext cx="2982018" cy="3538538"/>
          </a:xfrm>
          <a:prstGeom prst="snip1Rect">
            <a:avLst>
              <a:gd name="adj" fmla="val 29383"/>
            </a:avLst>
          </a:prstGeom>
          <a:solidFill>
            <a:srgbClr val="F6F6F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atin typeface="微软雅黑" panose="020B0503020204020204" pitchFamily="34" charset="-122"/>
              <a:ea typeface="微软雅黑" panose="020B0503020204020204" pitchFamily="34" charset="-122"/>
              <a:sym typeface="Arial" panose="020B0604020202020204"/>
            </a:endParaRPr>
          </a:p>
        </p:txBody>
      </p:sp>
      <p:sp>
        <p:nvSpPr>
          <p:cNvPr id="16" name="矩形 42"/>
          <p:cNvSpPr>
            <a:spLocks noChangeArrowheads="1"/>
          </p:cNvSpPr>
          <p:nvPr/>
        </p:nvSpPr>
        <p:spPr bwMode="auto">
          <a:xfrm>
            <a:off x="1918743" y="5966386"/>
            <a:ext cx="2982439" cy="137850"/>
          </a:xfrm>
          <a:prstGeom prst="rect">
            <a:avLst/>
          </a:prstGeom>
          <a:solidFill>
            <a:srgbClr val="0070C0"/>
          </a:solidFill>
          <a:ln>
            <a:noFill/>
          </a:ln>
        </p:spPr>
        <p:txBody>
          <a:bodyPr anchor="ctr"/>
          <a:lstStyle/>
          <a:p>
            <a:pPr algn="ctr"/>
            <a:endParaRPr lang="zh-CN" altLang="zh-CN">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任意多边形: 形状 438"/>
          <p:cNvSpPr/>
          <p:nvPr/>
        </p:nvSpPr>
        <p:spPr bwMode="auto">
          <a:xfrm>
            <a:off x="4148726" y="2565698"/>
            <a:ext cx="752457" cy="805713"/>
          </a:xfrm>
          <a:custGeom>
            <a:avLst/>
            <a:gdLst>
              <a:gd name="T0" fmla="*/ 631242 w 608"/>
              <a:gd name="T1" fmla="*/ 0 h 608"/>
              <a:gd name="T2" fmla="*/ 0 w 608"/>
              <a:gd name="T3" fmla="*/ 0 h 608"/>
              <a:gd name="T4" fmla="*/ 631242 w 608"/>
              <a:gd name="T5" fmla="*/ 631242 h 608"/>
              <a:gd name="T6" fmla="*/ 631242 w 608"/>
              <a:gd name="T7" fmla="*/ 0 h 608"/>
              <a:gd name="T8" fmla="*/ 0 60000 65536"/>
              <a:gd name="T9" fmla="*/ 0 60000 65536"/>
              <a:gd name="T10" fmla="*/ 0 60000 65536"/>
              <a:gd name="T11" fmla="*/ 0 60000 65536"/>
              <a:gd name="T12" fmla="*/ 0 w 608"/>
              <a:gd name="T13" fmla="*/ 0 h 608"/>
              <a:gd name="T14" fmla="*/ 608 w 608"/>
              <a:gd name="T15" fmla="*/ 608 h 608"/>
            </a:gdLst>
            <a:ahLst/>
            <a:cxnLst>
              <a:cxn ang="T8">
                <a:pos x="T0" y="T1"/>
              </a:cxn>
              <a:cxn ang="T9">
                <a:pos x="T2" y="T3"/>
              </a:cxn>
              <a:cxn ang="T10">
                <a:pos x="T4" y="T5"/>
              </a:cxn>
              <a:cxn ang="T11">
                <a:pos x="T6" y="T7"/>
              </a:cxn>
            </a:cxnLst>
            <a:rect l="T12" t="T13" r="T14" b="T15"/>
            <a:pathLst>
              <a:path w="608" h="608">
                <a:moveTo>
                  <a:pt x="608" y="0"/>
                </a:moveTo>
                <a:lnTo>
                  <a:pt x="0" y="0"/>
                </a:lnTo>
                <a:lnTo>
                  <a:pt x="608" y="608"/>
                </a:lnTo>
                <a:lnTo>
                  <a:pt x="608" y="0"/>
                </a:lnTo>
                <a:close/>
              </a:path>
            </a:pathLst>
          </a:custGeom>
          <a:solidFill>
            <a:srgbClr val="0070C0"/>
          </a:solidFill>
          <a:ln>
            <a:noFill/>
          </a:ln>
        </p:spPr>
        <p:txBody>
          <a:bodyPr lIns="121920" tIns="60960" rIns="121920" bIns="60960"/>
          <a:lstStyle/>
          <a:p>
            <a:pPr algn="r"/>
            <a:r>
              <a:rPr lang="en-US" altLang="ko-KR" sz="1600" b="1">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p>
        </p:txBody>
      </p:sp>
      <p:sp>
        <p:nvSpPr>
          <p:cNvPr id="18" name="矩形 17"/>
          <p:cNvSpPr/>
          <p:nvPr/>
        </p:nvSpPr>
        <p:spPr bwMode="auto">
          <a:xfrm>
            <a:off x="2134979" y="4398013"/>
            <a:ext cx="2643099" cy="923330"/>
          </a:xfrm>
          <a:prstGeom prst="rect">
            <a:avLst/>
          </a:prstGeom>
        </p:spPr>
        <p:txBody>
          <a:bodyPr>
            <a:spAutoFit/>
            <a:scene3d>
              <a:camera prst="orthographicFront"/>
              <a:lightRig rig="threePt" dir="t"/>
            </a:scene3d>
            <a:sp3d contourW="12700"/>
          </a:bodyPr>
          <a:lstStyle/>
          <a:p>
            <a:pPr>
              <a:lnSpc>
                <a:spcPct val="150000"/>
              </a:lnSpc>
              <a:defRPr/>
            </a:pPr>
            <a:r>
              <a:rPr lang="en-US" altLang="zh-CN" sz="1800" dirty="0">
                <a:solidFill>
                  <a:srgbClr val="595959"/>
                </a:solidFill>
                <a:latin typeface="微软雅黑" panose="020B0503020204020204" pitchFamily="34" charset="-122"/>
                <a:ea typeface="微软雅黑" panose="020B0503020204020204" pitchFamily="34" charset="-122"/>
              </a:rPr>
              <a:t>3</a:t>
            </a:r>
            <a:r>
              <a:rPr lang="zh-CN" altLang="zh-CN" sz="1800" dirty="0">
                <a:solidFill>
                  <a:srgbClr val="595959"/>
                </a:solidFill>
                <a:latin typeface="微软雅黑" panose="020B0503020204020204" pitchFamily="34" charset="-122"/>
                <a:ea typeface="微软雅黑" panose="020B0503020204020204" pitchFamily="34" charset="-122"/>
              </a:rPr>
              <a:t>σ原则只适用于</a:t>
            </a:r>
            <a:r>
              <a:rPr lang="zh-CN" altLang="zh-CN" sz="1800" dirty="0">
                <a:solidFill>
                  <a:srgbClr val="1369B2"/>
                </a:solidFill>
                <a:latin typeface="微软雅黑" panose="020B0503020204020204" pitchFamily="34" charset="-122"/>
                <a:ea typeface="微软雅黑" panose="020B0503020204020204" pitchFamily="34" charset="-122"/>
              </a:rPr>
              <a:t>符合或近似正态分布</a:t>
            </a:r>
            <a:r>
              <a:rPr lang="zh-CN" altLang="zh-CN" sz="1800" dirty="0">
                <a:solidFill>
                  <a:srgbClr val="595959"/>
                </a:solidFill>
                <a:latin typeface="微软雅黑" panose="020B0503020204020204" pitchFamily="34" charset="-122"/>
                <a:ea typeface="微软雅黑" panose="020B0503020204020204" pitchFamily="34" charset="-122"/>
              </a:rPr>
              <a:t>的数据集</a:t>
            </a:r>
            <a:r>
              <a:rPr lang="zh-CN" altLang="en-US" sz="1800" dirty="0">
                <a:solidFill>
                  <a:srgbClr val="595959"/>
                </a:solidFill>
                <a:latin typeface="微软雅黑" panose="020B0503020204020204" pitchFamily="34" charset="-122"/>
                <a:ea typeface="微软雅黑" panose="020B0503020204020204" pitchFamily="34" charset="-122"/>
              </a:rPr>
              <a:t>。</a:t>
            </a:r>
            <a:endParaRPr lang="zh-CN" altLang="en-US" sz="1800" dirty="0">
              <a:solidFill>
                <a:srgbClr val="595959"/>
              </a:solidFill>
              <a:latin typeface="微软雅黑" panose="020B0503020204020204" pitchFamily="34" charset="-122"/>
              <a:ea typeface="微软雅黑" panose="020B0503020204020204" pitchFamily="34" charset="-122"/>
              <a:sym typeface="Arial" panose="020B0604020202020204"/>
            </a:endParaRPr>
          </a:p>
        </p:txBody>
      </p:sp>
      <p:sp>
        <p:nvSpPr>
          <p:cNvPr id="19" name="矩形 18"/>
          <p:cNvSpPr/>
          <p:nvPr/>
        </p:nvSpPr>
        <p:spPr bwMode="auto">
          <a:xfrm>
            <a:off x="2134978" y="3851737"/>
            <a:ext cx="2192198" cy="499624"/>
          </a:xfrm>
          <a:prstGeom prst="rect">
            <a:avLst/>
          </a:prstGeom>
        </p:spPr>
        <p:txBody>
          <a:bodyPr>
            <a:spAutoFit/>
            <a:scene3d>
              <a:camera prst="orthographicFront"/>
              <a:lightRig rig="threePt" dir="t"/>
            </a:scene3d>
            <a:sp3d contourW="12700"/>
          </a:bodyPr>
          <a:lstStyle/>
          <a:p>
            <a:pPr algn="ctr">
              <a:lnSpc>
                <a:spcPct val="150000"/>
              </a:lnSpc>
              <a:defRPr/>
            </a:pPr>
            <a:r>
              <a:rPr lang="en-US" altLang="zh-CN" sz="2000" b="1" dirty="0">
                <a:solidFill>
                  <a:srgbClr val="595959"/>
                </a:solidFill>
                <a:latin typeface="微软雅黑" panose="020B0503020204020204" pitchFamily="34" charset="-122"/>
                <a:ea typeface="微软雅黑" panose="020B0503020204020204" pitchFamily="34" charset="-122"/>
              </a:rPr>
              <a:t>3</a:t>
            </a:r>
            <a:r>
              <a:rPr lang="zh-CN" altLang="zh-CN" sz="2000" b="1" dirty="0">
                <a:solidFill>
                  <a:srgbClr val="595959"/>
                </a:solidFill>
                <a:latin typeface="微软雅黑" panose="020B0503020204020204" pitchFamily="34" charset="-122"/>
                <a:ea typeface="微软雅黑" panose="020B0503020204020204" pitchFamily="34" charset="-122"/>
              </a:rPr>
              <a:t>σ原则</a:t>
            </a:r>
            <a:endParaRPr lang="zh-CN" altLang="en-US" sz="2000" b="1" dirty="0">
              <a:solidFill>
                <a:srgbClr val="595959"/>
              </a:solidFill>
              <a:latin typeface="微软雅黑" panose="020B0503020204020204" pitchFamily="34" charset="-122"/>
              <a:ea typeface="微软雅黑" panose="020B0503020204020204" pitchFamily="34" charset="-122"/>
              <a:sym typeface="Arial" panose="020B0604020202020204"/>
            </a:endParaRPr>
          </a:p>
        </p:txBody>
      </p:sp>
      <p:sp>
        <p:nvSpPr>
          <p:cNvPr id="20" name="矩形 19"/>
          <p:cNvSpPr/>
          <p:nvPr/>
        </p:nvSpPr>
        <p:spPr bwMode="auto">
          <a:xfrm>
            <a:off x="7535368" y="4251498"/>
            <a:ext cx="2643099" cy="1338828"/>
          </a:xfrm>
          <a:prstGeom prst="rect">
            <a:avLst/>
          </a:prstGeom>
        </p:spPr>
        <p:txBody>
          <a:bodyPr>
            <a:spAutoFit/>
            <a:scene3d>
              <a:camera prst="orthographicFront"/>
              <a:lightRig rig="threePt" dir="t"/>
            </a:scene3d>
            <a:sp3d contourW="12700"/>
          </a:bodyPr>
          <a:lstStyle/>
          <a:p>
            <a:pPr>
              <a:lnSpc>
                <a:spcPct val="150000"/>
              </a:lnSpc>
              <a:defRPr/>
            </a:pPr>
            <a:r>
              <a:rPr lang="zh-CN" altLang="zh-CN" sz="1800" dirty="0">
                <a:solidFill>
                  <a:srgbClr val="595959"/>
                </a:solidFill>
                <a:latin typeface="微软雅黑" panose="020B0503020204020204" pitchFamily="34" charset="-122"/>
                <a:ea typeface="微软雅黑" panose="020B0503020204020204" pitchFamily="34" charset="-122"/>
              </a:rPr>
              <a:t>箱形图没有什么严格的要求，可以检测</a:t>
            </a:r>
            <a:r>
              <a:rPr lang="zh-CN" altLang="zh-CN" sz="1800" dirty="0">
                <a:solidFill>
                  <a:srgbClr val="1369B2"/>
                </a:solidFill>
                <a:latin typeface="微软雅黑" panose="020B0503020204020204" pitchFamily="34" charset="-122"/>
                <a:ea typeface="微软雅黑" panose="020B0503020204020204" pitchFamily="34" charset="-122"/>
              </a:rPr>
              <a:t>任意的数据集</a:t>
            </a:r>
            <a:r>
              <a:rPr lang="zh-CN" altLang="en-US" sz="1800" dirty="0">
                <a:solidFill>
                  <a:srgbClr val="595959"/>
                </a:solidFill>
                <a:latin typeface="微软雅黑" panose="020B0503020204020204" pitchFamily="34" charset="-122"/>
                <a:ea typeface="微软雅黑" panose="020B0503020204020204" pitchFamily="34" charset="-122"/>
              </a:rPr>
              <a:t>。</a:t>
            </a:r>
            <a:endParaRPr lang="zh-CN" altLang="en-US" sz="1800" dirty="0">
              <a:solidFill>
                <a:srgbClr val="595959"/>
              </a:solidFill>
              <a:latin typeface="微软雅黑" panose="020B0503020204020204" pitchFamily="34" charset="-122"/>
              <a:ea typeface="微软雅黑" panose="020B0503020204020204" pitchFamily="34" charset="-122"/>
              <a:sym typeface="Arial" panose="020B0604020202020204"/>
            </a:endParaRPr>
          </a:p>
        </p:txBody>
      </p:sp>
      <p:sp>
        <p:nvSpPr>
          <p:cNvPr id="21" name="矩形 20"/>
          <p:cNvSpPr/>
          <p:nvPr/>
        </p:nvSpPr>
        <p:spPr bwMode="auto">
          <a:xfrm>
            <a:off x="7535367" y="3752209"/>
            <a:ext cx="2192198" cy="499624"/>
          </a:xfrm>
          <a:prstGeom prst="rect">
            <a:avLst/>
          </a:prstGeom>
        </p:spPr>
        <p:txBody>
          <a:bodyPr>
            <a:spAutoFit/>
            <a:scene3d>
              <a:camera prst="orthographicFront"/>
              <a:lightRig rig="threePt" dir="t"/>
            </a:scene3d>
            <a:sp3d contourW="12700"/>
          </a:bodyPr>
          <a:lstStyle/>
          <a:p>
            <a:pPr lvl="0" algn="ctr">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rPr>
              <a:t>箱形图</a:t>
            </a:r>
            <a:endParaRPr lang="zh-CN" altLang="en-US" sz="2000" b="1" dirty="0">
              <a:solidFill>
                <a:srgbClr val="595959"/>
              </a:solidFill>
              <a:latin typeface="微软雅黑" panose="020B0503020204020204" pitchFamily="34" charset="-122"/>
              <a:ea typeface="微软雅黑" panose="020B0503020204020204" pitchFamily="34" charset="-122"/>
              <a:sym typeface="Arial" panose="020B0604020202020204"/>
            </a:endParaRPr>
          </a:p>
        </p:txBody>
      </p:sp>
      <p:sp>
        <p:nvSpPr>
          <p:cNvPr id="24" name="Freeform 76"/>
          <p:cNvSpPr>
            <a:spLocks noEditPoints="1" noChangeArrowheads="1"/>
          </p:cNvSpPr>
          <p:nvPr/>
        </p:nvSpPr>
        <p:spPr bwMode="auto">
          <a:xfrm>
            <a:off x="3094676" y="2897725"/>
            <a:ext cx="315075" cy="440106"/>
          </a:xfrm>
          <a:custGeom>
            <a:avLst/>
            <a:gdLst>
              <a:gd name="T0" fmla="*/ 49 w 85"/>
              <a:gd name="T1" fmla="*/ 26 h 106"/>
              <a:gd name="T2" fmla="*/ 33 w 85"/>
              <a:gd name="T3" fmla="*/ 22 h 106"/>
              <a:gd name="T4" fmla="*/ 26 w 85"/>
              <a:gd name="T5" fmla="*/ 42 h 106"/>
              <a:gd name="T6" fmla="*/ 34 w 85"/>
              <a:gd name="T7" fmla="*/ 55 h 106"/>
              <a:gd name="T8" fmla="*/ 35 w 85"/>
              <a:gd name="T9" fmla="*/ 59 h 106"/>
              <a:gd name="T10" fmla="*/ 49 w 85"/>
              <a:gd name="T11" fmla="*/ 63 h 106"/>
              <a:gd name="T12" fmla="*/ 63 w 85"/>
              <a:gd name="T13" fmla="*/ 59 h 106"/>
              <a:gd name="T14" fmla="*/ 63 w 85"/>
              <a:gd name="T15" fmla="*/ 55 h 106"/>
              <a:gd name="T16" fmla="*/ 72 w 85"/>
              <a:gd name="T17" fmla="*/ 42 h 106"/>
              <a:gd name="T18" fmla="*/ 64 w 85"/>
              <a:gd name="T19" fmla="*/ 22 h 106"/>
              <a:gd name="T20" fmla="*/ 49 w 85"/>
              <a:gd name="T21" fmla="*/ 26 h 106"/>
              <a:gd name="T22" fmla="*/ 84 w 85"/>
              <a:gd name="T23" fmla="*/ 77 h 106"/>
              <a:gd name="T24" fmla="*/ 14 w 85"/>
              <a:gd name="T25" fmla="*/ 77 h 106"/>
              <a:gd name="T26" fmla="*/ 11 w 85"/>
              <a:gd name="T27" fmla="*/ 87 h 106"/>
              <a:gd name="T28" fmla="*/ 11 w 85"/>
              <a:gd name="T29" fmla="*/ 87 h 106"/>
              <a:gd name="T30" fmla="*/ 14 w 85"/>
              <a:gd name="T31" fmla="*/ 96 h 106"/>
              <a:gd name="T32" fmla="*/ 85 w 85"/>
              <a:gd name="T33" fmla="*/ 96 h 106"/>
              <a:gd name="T34" fmla="*/ 85 w 85"/>
              <a:gd name="T35" fmla="*/ 106 h 106"/>
              <a:gd name="T36" fmla="*/ 12 w 85"/>
              <a:gd name="T37" fmla="*/ 106 h 106"/>
              <a:gd name="T38" fmla="*/ 10 w 85"/>
              <a:gd name="T39" fmla="*/ 106 h 106"/>
              <a:gd name="T40" fmla="*/ 8 w 85"/>
              <a:gd name="T41" fmla="*/ 105 h 106"/>
              <a:gd name="T42" fmla="*/ 7 w 85"/>
              <a:gd name="T43" fmla="*/ 104 h 106"/>
              <a:gd name="T44" fmla="*/ 0 w 85"/>
              <a:gd name="T45" fmla="*/ 87 h 106"/>
              <a:gd name="T46" fmla="*/ 0 w 85"/>
              <a:gd name="T47" fmla="*/ 87 h 106"/>
              <a:gd name="T48" fmla="*/ 7 w 85"/>
              <a:gd name="T49" fmla="*/ 69 h 106"/>
              <a:gd name="T50" fmla="*/ 8 w 85"/>
              <a:gd name="T51" fmla="*/ 68 h 106"/>
              <a:gd name="T52" fmla="*/ 9 w 85"/>
              <a:gd name="T53" fmla="*/ 66 h 106"/>
              <a:gd name="T54" fmla="*/ 12 w 85"/>
              <a:gd name="T55" fmla="*/ 66 h 106"/>
              <a:gd name="T56" fmla="*/ 84 w 85"/>
              <a:gd name="T57" fmla="*/ 66 h 106"/>
              <a:gd name="T58" fmla="*/ 84 w 85"/>
              <a:gd name="T59" fmla="*/ 77 h 106"/>
              <a:gd name="T60" fmla="*/ 16 w 85"/>
              <a:gd name="T61" fmla="*/ 91 h 106"/>
              <a:gd name="T62" fmla="*/ 16 w 85"/>
              <a:gd name="T63" fmla="*/ 93 h 106"/>
              <a:gd name="T64" fmla="*/ 78 w 85"/>
              <a:gd name="T65" fmla="*/ 93 h 106"/>
              <a:gd name="T66" fmla="*/ 78 w 85"/>
              <a:gd name="T67" fmla="*/ 91 h 106"/>
              <a:gd name="T68" fmla="*/ 16 w 85"/>
              <a:gd name="T69" fmla="*/ 91 h 106"/>
              <a:gd name="T70" fmla="*/ 16 w 85"/>
              <a:gd name="T71" fmla="*/ 80 h 106"/>
              <a:gd name="T72" fmla="*/ 16 w 85"/>
              <a:gd name="T73" fmla="*/ 82 h 106"/>
              <a:gd name="T74" fmla="*/ 78 w 85"/>
              <a:gd name="T75" fmla="*/ 82 h 106"/>
              <a:gd name="T76" fmla="*/ 78 w 85"/>
              <a:gd name="T77" fmla="*/ 80 h 106"/>
              <a:gd name="T78" fmla="*/ 16 w 85"/>
              <a:gd name="T79" fmla="*/ 80 h 106"/>
              <a:gd name="T80" fmla="*/ 16 w 85"/>
              <a:gd name="T81" fmla="*/ 85 h 106"/>
              <a:gd name="T82" fmla="*/ 16 w 85"/>
              <a:gd name="T83" fmla="*/ 88 h 106"/>
              <a:gd name="T84" fmla="*/ 78 w 85"/>
              <a:gd name="T85" fmla="*/ 88 h 106"/>
              <a:gd name="T86" fmla="*/ 78 w 85"/>
              <a:gd name="T87" fmla="*/ 85 h 106"/>
              <a:gd name="T88" fmla="*/ 16 w 85"/>
              <a:gd name="T89" fmla="*/ 85 h 106"/>
              <a:gd name="T90" fmla="*/ 50 w 85"/>
              <a:gd name="T91" fmla="*/ 10 h 106"/>
              <a:gd name="T92" fmla="*/ 73 w 85"/>
              <a:gd name="T93" fmla="*/ 8 h 106"/>
              <a:gd name="T94" fmla="*/ 51 w 85"/>
              <a:gd name="T95" fmla="*/ 15 h 106"/>
              <a:gd name="T96" fmla="*/ 50 w 85"/>
              <a:gd name="T97" fmla="*/ 24 h 106"/>
              <a:gd name="T98" fmla="*/ 48 w 85"/>
              <a:gd name="T99" fmla="*/ 24 h 106"/>
              <a:gd name="T100" fmla="*/ 40 w 85"/>
              <a:gd name="T101" fmla="*/ 8 h 106"/>
              <a:gd name="T102" fmla="*/ 46 w 85"/>
              <a:gd name="T103" fmla="*/ 4 h 106"/>
              <a:gd name="T104" fmla="*/ 50 w 85"/>
              <a:gd name="T105" fmla="*/ 10 h 1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5"/>
              <a:gd name="T160" fmla="*/ 0 h 106"/>
              <a:gd name="T161" fmla="*/ 85 w 85"/>
              <a:gd name="T162" fmla="*/ 106 h 1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5" h="106">
                <a:moveTo>
                  <a:pt x="49" y="26"/>
                </a:moveTo>
                <a:cubicBezTo>
                  <a:pt x="47" y="24"/>
                  <a:pt x="40" y="19"/>
                  <a:pt x="33" y="22"/>
                </a:cubicBezTo>
                <a:cubicBezTo>
                  <a:pt x="25" y="25"/>
                  <a:pt x="22" y="34"/>
                  <a:pt x="26" y="42"/>
                </a:cubicBezTo>
                <a:cubicBezTo>
                  <a:pt x="30" y="50"/>
                  <a:pt x="33" y="53"/>
                  <a:pt x="34" y="55"/>
                </a:cubicBezTo>
                <a:cubicBezTo>
                  <a:pt x="35" y="56"/>
                  <a:pt x="34" y="58"/>
                  <a:pt x="35" y="59"/>
                </a:cubicBezTo>
                <a:cubicBezTo>
                  <a:pt x="36" y="64"/>
                  <a:pt x="46" y="66"/>
                  <a:pt x="49" y="63"/>
                </a:cubicBezTo>
                <a:cubicBezTo>
                  <a:pt x="52" y="66"/>
                  <a:pt x="62" y="64"/>
                  <a:pt x="63" y="59"/>
                </a:cubicBezTo>
                <a:cubicBezTo>
                  <a:pt x="63" y="58"/>
                  <a:pt x="63" y="56"/>
                  <a:pt x="63" y="55"/>
                </a:cubicBezTo>
                <a:cubicBezTo>
                  <a:pt x="64" y="53"/>
                  <a:pt x="68" y="50"/>
                  <a:pt x="72" y="42"/>
                </a:cubicBezTo>
                <a:cubicBezTo>
                  <a:pt x="76" y="34"/>
                  <a:pt x="73" y="25"/>
                  <a:pt x="64" y="22"/>
                </a:cubicBezTo>
                <a:cubicBezTo>
                  <a:pt x="58" y="19"/>
                  <a:pt x="51" y="24"/>
                  <a:pt x="49" y="26"/>
                </a:cubicBezTo>
                <a:close/>
                <a:moveTo>
                  <a:pt x="84" y="77"/>
                </a:moveTo>
                <a:cubicBezTo>
                  <a:pt x="14" y="77"/>
                  <a:pt x="14" y="77"/>
                  <a:pt x="14" y="77"/>
                </a:cubicBezTo>
                <a:cubicBezTo>
                  <a:pt x="11" y="80"/>
                  <a:pt x="10" y="83"/>
                  <a:pt x="11" y="87"/>
                </a:cubicBezTo>
                <a:cubicBezTo>
                  <a:pt x="11" y="87"/>
                  <a:pt x="11" y="87"/>
                  <a:pt x="11" y="87"/>
                </a:cubicBezTo>
                <a:cubicBezTo>
                  <a:pt x="11" y="90"/>
                  <a:pt x="12" y="93"/>
                  <a:pt x="14" y="96"/>
                </a:cubicBezTo>
                <a:cubicBezTo>
                  <a:pt x="85" y="96"/>
                  <a:pt x="85" y="96"/>
                  <a:pt x="85" y="96"/>
                </a:cubicBezTo>
                <a:cubicBezTo>
                  <a:pt x="85" y="106"/>
                  <a:pt x="85" y="106"/>
                  <a:pt x="85" y="106"/>
                </a:cubicBezTo>
                <a:cubicBezTo>
                  <a:pt x="12" y="106"/>
                  <a:pt x="12" y="106"/>
                  <a:pt x="12" y="106"/>
                </a:cubicBezTo>
                <a:cubicBezTo>
                  <a:pt x="10" y="106"/>
                  <a:pt x="10" y="106"/>
                  <a:pt x="10" y="106"/>
                </a:cubicBezTo>
                <a:cubicBezTo>
                  <a:pt x="8" y="105"/>
                  <a:pt x="8" y="105"/>
                  <a:pt x="8" y="105"/>
                </a:cubicBezTo>
                <a:cubicBezTo>
                  <a:pt x="8" y="104"/>
                  <a:pt x="7" y="104"/>
                  <a:pt x="7" y="104"/>
                </a:cubicBezTo>
                <a:cubicBezTo>
                  <a:pt x="3" y="99"/>
                  <a:pt x="0" y="93"/>
                  <a:pt x="0" y="87"/>
                </a:cubicBezTo>
                <a:cubicBezTo>
                  <a:pt x="0" y="87"/>
                  <a:pt x="0" y="87"/>
                  <a:pt x="0" y="87"/>
                </a:cubicBezTo>
                <a:cubicBezTo>
                  <a:pt x="0" y="81"/>
                  <a:pt x="2" y="74"/>
                  <a:pt x="7" y="69"/>
                </a:cubicBezTo>
                <a:cubicBezTo>
                  <a:pt x="7" y="69"/>
                  <a:pt x="7" y="68"/>
                  <a:pt x="8" y="68"/>
                </a:cubicBezTo>
                <a:cubicBezTo>
                  <a:pt x="9" y="66"/>
                  <a:pt x="9" y="66"/>
                  <a:pt x="9" y="66"/>
                </a:cubicBezTo>
                <a:cubicBezTo>
                  <a:pt x="12" y="66"/>
                  <a:pt x="12" y="66"/>
                  <a:pt x="12" y="66"/>
                </a:cubicBezTo>
                <a:cubicBezTo>
                  <a:pt x="84" y="66"/>
                  <a:pt x="84" y="66"/>
                  <a:pt x="84" y="66"/>
                </a:cubicBezTo>
                <a:cubicBezTo>
                  <a:pt x="84" y="77"/>
                  <a:pt x="84" y="77"/>
                  <a:pt x="84" y="77"/>
                </a:cubicBezTo>
                <a:close/>
                <a:moveTo>
                  <a:pt x="16" y="91"/>
                </a:moveTo>
                <a:cubicBezTo>
                  <a:pt x="16" y="93"/>
                  <a:pt x="16" y="93"/>
                  <a:pt x="16" y="93"/>
                </a:cubicBezTo>
                <a:cubicBezTo>
                  <a:pt x="78" y="93"/>
                  <a:pt x="78" y="93"/>
                  <a:pt x="78" y="93"/>
                </a:cubicBezTo>
                <a:cubicBezTo>
                  <a:pt x="78" y="91"/>
                  <a:pt x="78" y="91"/>
                  <a:pt x="78" y="91"/>
                </a:cubicBezTo>
                <a:cubicBezTo>
                  <a:pt x="16" y="91"/>
                  <a:pt x="16" y="91"/>
                  <a:pt x="16" y="91"/>
                </a:cubicBezTo>
                <a:close/>
                <a:moveTo>
                  <a:pt x="16" y="80"/>
                </a:moveTo>
                <a:cubicBezTo>
                  <a:pt x="16" y="82"/>
                  <a:pt x="16" y="82"/>
                  <a:pt x="16" y="82"/>
                </a:cubicBezTo>
                <a:cubicBezTo>
                  <a:pt x="78" y="82"/>
                  <a:pt x="78" y="82"/>
                  <a:pt x="78" y="82"/>
                </a:cubicBezTo>
                <a:cubicBezTo>
                  <a:pt x="78" y="80"/>
                  <a:pt x="78" y="80"/>
                  <a:pt x="78" y="80"/>
                </a:cubicBezTo>
                <a:cubicBezTo>
                  <a:pt x="16" y="80"/>
                  <a:pt x="16" y="80"/>
                  <a:pt x="16" y="80"/>
                </a:cubicBezTo>
                <a:close/>
                <a:moveTo>
                  <a:pt x="16" y="85"/>
                </a:moveTo>
                <a:cubicBezTo>
                  <a:pt x="16" y="88"/>
                  <a:pt x="16" y="88"/>
                  <a:pt x="16" y="88"/>
                </a:cubicBezTo>
                <a:cubicBezTo>
                  <a:pt x="78" y="88"/>
                  <a:pt x="78" y="88"/>
                  <a:pt x="78" y="88"/>
                </a:cubicBezTo>
                <a:cubicBezTo>
                  <a:pt x="78" y="85"/>
                  <a:pt x="78" y="85"/>
                  <a:pt x="78" y="85"/>
                </a:cubicBezTo>
                <a:cubicBezTo>
                  <a:pt x="16" y="85"/>
                  <a:pt x="16" y="85"/>
                  <a:pt x="16" y="85"/>
                </a:cubicBezTo>
                <a:close/>
                <a:moveTo>
                  <a:pt x="50" y="10"/>
                </a:moveTo>
                <a:cubicBezTo>
                  <a:pt x="54" y="0"/>
                  <a:pt x="64" y="5"/>
                  <a:pt x="73" y="8"/>
                </a:cubicBezTo>
                <a:cubicBezTo>
                  <a:pt x="69" y="14"/>
                  <a:pt x="58" y="18"/>
                  <a:pt x="51" y="15"/>
                </a:cubicBezTo>
                <a:cubicBezTo>
                  <a:pt x="51" y="18"/>
                  <a:pt x="50" y="21"/>
                  <a:pt x="50" y="24"/>
                </a:cubicBezTo>
                <a:cubicBezTo>
                  <a:pt x="48" y="24"/>
                  <a:pt x="48" y="24"/>
                  <a:pt x="48" y="24"/>
                </a:cubicBezTo>
                <a:cubicBezTo>
                  <a:pt x="48" y="17"/>
                  <a:pt x="46" y="13"/>
                  <a:pt x="40" y="8"/>
                </a:cubicBezTo>
                <a:cubicBezTo>
                  <a:pt x="46" y="4"/>
                  <a:pt x="46" y="4"/>
                  <a:pt x="46" y="4"/>
                </a:cubicBezTo>
                <a:cubicBezTo>
                  <a:pt x="48" y="6"/>
                  <a:pt x="50" y="8"/>
                  <a:pt x="50" y="10"/>
                </a:cubicBezTo>
                <a:close/>
              </a:path>
            </a:pathLst>
          </a:custGeom>
          <a:solidFill>
            <a:srgbClr val="0070C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lang="zh-CN" altLang="zh-CN" sz="1350">
              <a:solidFill>
                <a:srgbClr val="000000"/>
              </a:solidFill>
              <a:latin typeface="Calibri" pitchFamily="34" charset="0"/>
              <a:ea typeface="+mn-ea"/>
              <a:sym typeface="宋体" pitchFamily="2" charset="-122"/>
            </a:endParaRPr>
          </a:p>
        </p:txBody>
      </p:sp>
      <p:sp>
        <p:nvSpPr>
          <p:cNvPr id="25" name="Freeform 154"/>
          <p:cNvSpPr>
            <a:spLocks noEditPoints="1"/>
          </p:cNvSpPr>
          <p:nvPr/>
        </p:nvSpPr>
        <p:spPr bwMode="auto">
          <a:xfrm>
            <a:off x="8543478" y="2957747"/>
            <a:ext cx="564534" cy="380084"/>
          </a:xfrm>
          <a:custGeom>
            <a:avLst/>
            <a:gdLst>
              <a:gd name="T0" fmla="*/ 477 w 608"/>
              <a:gd name="T1" fmla="*/ 380 h 407"/>
              <a:gd name="T2" fmla="*/ 493 w 608"/>
              <a:gd name="T3" fmla="*/ 380 h 407"/>
              <a:gd name="T4" fmla="*/ 493 w 608"/>
              <a:gd name="T5" fmla="*/ 52 h 407"/>
              <a:gd name="T6" fmla="*/ 477 w 608"/>
              <a:gd name="T7" fmla="*/ 52 h 407"/>
              <a:gd name="T8" fmla="*/ 477 w 608"/>
              <a:gd name="T9" fmla="*/ 380 h 407"/>
              <a:gd name="T10" fmla="*/ 331 w 608"/>
              <a:gd name="T11" fmla="*/ 380 h 407"/>
              <a:gd name="T12" fmla="*/ 349 w 608"/>
              <a:gd name="T13" fmla="*/ 380 h 407"/>
              <a:gd name="T14" fmla="*/ 349 w 608"/>
              <a:gd name="T15" fmla="*/ 161 h 407"/>
              <a:gd name="T16" fmla="*/ 331 w 608"/>
              <a:gd name="T17" fmla="*/ 161 h 407"/>
              <a:gd name="T18" fmla="*/ 331 w 608"/>
              <a:gd name="T19" fmla="*/ 380 h 407"/>
              <a:gd name="T20" fmla="*/ 59 w 608"/>
              <a:gd name="T21" fmla="*/ 380 h 407"/>
              <a:gd name="T22" fmla="*/ 76 w 608"/>
              <a:gd name="T23" fmla="*/ 380 h 407"/>
              <a:gd name="T24" fmla="*/ 76 w 608"/>
              <a:gd name="T25" fmla="*/ 185 h 407"/>
              <a:gd name="T26" fmla="*/ 59 w 608"/>
              <a:gd name="T27" fmla="*/ 185 h 407"/>
              <a:gd name="T28" fmla="*/ 59 w 608"/>
              <a:gd name="T29" fmla="*/ 380 h 407"/>
              <a:gd name="T30" fmla="*/ 208 w 608"/>
              <a:gd name="T31" fmla="*/ 380 h 407"/>
              <a:gd name="T32" fmla="*/ 208 w 608"/>
              <a:gd name="T33" fmla="*/ 83 h 407"/>
              <a:gd name="T34" fmla="*/ 191 w 608"/>
              <a:gd name="T35" fmla="*/ 83 h 407"/>
              <a:gd name="T36" fmla="*/ 191 w 608"/>
              <a:gd name="T37" fmla="*/ 380 h 407"/>
              <a:gd name="T38" fmla="*/ 208 w 608"/>
              <a:gd name="T39" fmla="*/ 380 h 407"/>
              <a:gd name="T40" fmla="*/ 170 w 608"/>
              <a:gd name="T41" fmla="*/ 38 h 407"/>
              <a:gd name="T42" fmla="*/ 271 w 608"/>
              <a:gd name="T43" fmla="*/ 38 h 407"/>
              <a:gd name="T44" fmla="*/ 271 w 608"/>
              <a:gd name="T45" fmla="*/ 380 h 407"/>
              <a:gd name="T46" fmla="*/ 310 w 608"/>
              <a:gd name="T47" fmla="*/ 380 h 407"/>
              <a:gd name="T48" fmla="*/ 310 w 608"/>
              <a:gd name="T49" fmla="*/ 110 h 407"/>
              <a:gd name="T50" fmla="*/ 411 w 608"/>
              <a:gd name="T51" fmla="*/ 110 h 407"/>
              <a:gd name="T52" fmla="*/ 411 w 608"/>
              <a:gd name="T53" fmla="*/ 380 h 407"/>
              <a:gd name="T54" fmla="*/ 456 w 608"/>
              <a:gd name="T55" fmla="*/ 380 h 407"/>
              <a:gd name="T56" fmla="*/ 456 w 608"/>
              <a:gd name="T57" fmla="*/ 0 h 407"/>
              <a:gd name="T58" fmla="*/ 557 w 608"/>
              <a:gd name="T59" fmla="*/ 0 h 407"/>
              <a:gd name="T60" fmla="*/ 557 w 608"/>
              <a:gd name="T61" fmla="*/ 380 h 407"/>
              <a:gd name="T62" fmla="*/ 608 w 608"/>
              <a:gd name="T63" fmla="*/ 380 h 407"/>
              <a:gd name="T64" fmla="*/ 608 w 608"/>
              <a:gd name="T65" fmla="*/ 407 h 407"/>
              <a:gd name="T66" fmla="*/ 0 w 608"/>
              <a:gd name="T67" fmla="*/ 407 h 407"/>
              <a:gd name="T68" fmla="*/ 0 w 608"/>
              <a:gd name="T69" fmla="*/ 380 h 407"/>
              <a:gd name="T70" fmla="*/ 38 w 608"/>
              <a:gd name="T71" fmla="*/ 380 h 407"/>
              <a:gd name="T72" fmla="*/ 38 w 608"/>
              <a:gd name="T73" fmla="*/ 140 h 407"/>
              <a:gd name="T74" fmla="*/ 139 w 608"/>
              <a:gd name="T75" fmla="*/ 140 h 407"/>
              <a:gd name="T76" fmla="*/ 139 w 608"/>
              <a:gd name="T77" fmla="*/ 380 h 407"/>
              <a:gd name="T78" fmla="*/ 170 w 608"/>
              <a:gd name="T79" fmla="*/ 380 h 407"/>
              <a:gd name="T80" fmla="*/ 170 w 608"/>
              <a:gd name="T81" fmla="*/ 3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8" h="407">
                <a:moveTo>
                  <a:pt x="477" y="380"/>
                </a:moveTo>
                <a:lnTo>
                  <a:pt x="493" y="380"/>
                </a:lnTo>
                <a:lnTo>
                  <a:pt x="493" y="52"/>
                </a:lnTo>
                <a:lnTo>
                  <a:pt x="477" y="52"/>
                </a:lnTo>
                <a:lnTo>
                  <a:pt x="477" y="380"/>
                </a:lnTo>
                <a:close/>
                <a:moveTo>
                  <a:pt x="331" y="380"/>
                </a:moveTo>
                <a:lnTo>
                  <a:pt x="349" y="380"/>
                </a:lnTo>
                <a:lnTo>
                  <a:pt x="349" y="161"/>
                </a:lnTo>
                <a:lnTo>
                  <a:pt x="331" y="161"/>
                </a:lnTo>
                <a:lnTo>
                  <a:pt x="331" y="380"/>
                </a:lnTo>
                <a:close/>
                <a:moveTo>
                  <a:pt x="59" y="380"/>
                </a:moveTo>
                <a:lnTo>
                  <a:pt x="76" y="380"/>
                </a:lnTo>
                <a:lnTo>
                  <a:pt x="76" y="185"/>
                </a:lnTo>
                <a:lnTo>
                  <a:pt x="59" y="185"/>
                </a:lnTo>
                <a:lnTo>
                  <a:pt x="59" y="380"/>
                </a:lnTo>
                <a:close/>
                <a:moveTo>
                  <a:pt x="208" y="380"/>
                </a:moveTo>
                <a:lnTo>
                  <a:pt x="208" y="83"/>
                </a:lnTo>
                <a:lnTo>
                  <a:pt x="191" y="83"/>
                </a:lnTo>
                <a:lnTo>
                  <a:pt x="191" y="380"/>
                </a:lnTo>
                <a:lnTo>
                  <a:pt x="208" y="380"/>
                </a:lnTo>
                <a:close/>
                <a:moveTo>
                  <a:pt x="170" y="38"/>
                </a:moveTo>
                <a:lnTo>
                  <a:pt x="271" y="38"/>
                </a:lnTo>
                <a:lnTo>
                  <a:pt x="271" y="380"/>
                </a:lnTo>
                <a:lnTo>
                  <a:pt x="310" y="380"/>
                </a:lnTo>
                <a:lnTo>
                  <a:pt x="310" y="110"/>
                </a:lnTo>
                <a:lnTo>
                  <a:pt x="411" y="110"/>
                </a:lnTo>
                <a:lnTo>
                  <a:pt x="411" y="380"/>
                </a:lnTo>
                <a:lnTo>
                  <a:pt x="456" y="380"/>
                </a:lnTo>
                <a:lnTo>
                  <a:pt x="456" y="0"/>
                </a:lnTo>
                <a:lnTo>
                  <a:pt x="557" y="0"/>
                </a:lnTo>
                <a:lnTo>
                  <a:pt x="557" y="380"/>
                </a:lnTo>
                <a:lnTo>
                  <a:pt x="608" y="380"/>
                </a:lnTo>
                <a:lnTo>
                  <a:pt x="608" y="407"/>
                </a:lnTo>
                <a:lnTo>
                  <a:pt x="0" y="407"/>
                </a:lnTo>
                <a:lnTo>
                  <a:pt x="0" y="380"/>
                </a:lnTo>
                <a:lnTo>
                  <a:pt x="38" y="380"/>
                </a:lnTo>
                <a:lnTo>
                  <a:pt x="38" y="140"/>
                </a:lnTo>
                <a:lnTo>
                  <a:pt x="139" y="140"/>
                </a:lnTo>
                <a:lnTo>
                  <a:pt x="139" y="380"/>
                </a:lnTo>
                <a:lnTo>
                  <a:pt x="170" y="380"/>
                </a:lnTo>
                <a:lnTo>
                  <a:pt x="170" y="38"/>
                </a:lnTo>
                <a:close/>
              </a:path>
            </a:pathLst>
          </a:custGeom>
          <a:solidFill>
            <a:srgbClr val="0070C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Tree>
    <p:extLst>
      <p:ext uri="{BB962C8B-B14F-4D97-AF65-F5344CB8AC3E}">
        <p14:creationId xmlns:p14="http://schemas.microsoft.com/office/powerpoint/2010/main" val="598603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16" name="组合 15"/>
          <p:cNvGrpSpPr/>
          <p:nvPr/>
        </p:nvGrpSpPr>
        <p:grpSpPr>
          <a:xfrm>
            <a:off x="1702718" y="1845618"/>
            <a:ext cx="9001000" cy="688075"/>
            <a:chOff x="978872" y="1800500"/>
            <a:chExt cx="5471124" cy="515937"/>
          </a:xfrm>
        </p:grpSpPr>
        <p:sp>
          <p:nvSpPr>
            <p:cNvPr id="17"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掌握异常值的处理方式，能够通过</a:t>
              </a:r>
              <a:r>
                <a:rPr lang="en-US" altLang="zh-CN" sz="2000" dirty="0">
                  <a:solidFill>
                    <a:srgbClr val="1369B2"/>
                  </a:solidFill>
                  <a:latin typeface="微软雅黑" panose="020B0503020204020204" pitchFamily="34" charset="-122"/>
                  <a:ea typeface="微软雅黑" panose="020B0503020204020204" pitchFamily="34" charset="-122"/>
                  <a:cs typeface="+mn-ea"/>
                </a:rPr>
                <a:t>replace()</a:t>
              </a:r>
              <a:r>
                <a:rPr lang="zh-CN" altLang="zh-CN" sz="2000" dirty="0">
                  <a:solidFill>
                    <a:srgbClr val="1369B2"/>
                  </a:solidFill>
                  <a:latin typeface="微软雅黑" panose="020B0503020204020204" pitchFamily="34" charset="-122"/>
                  <a:ea typeface="微软雅黑" panose="020B0503020204020204" pitchFamily="34" charset="-122"/>
                  <a:cs typeface="+mn-ea"/>
                </a:rPr>
                <a:t>方法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替换数据中的异常值</a:t>
              </a:r>
            </a:p>
          </p:txBody>
        </p:sp>
        <p:sp>
          <p:nvSpPr>
            <p:cNvPr id="18"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19" name="组合 18"/>
          <p:cNvGrpSpPr/>
          <p:nvPr/>
        </p:nvGrpSpPr>
        <p:grpSpPr>
          <a:xfrm>
            <a:off x="1702718" y="2757263"/>
            <a:ext cx="9001000" cy="685959"/>
            <a:chOff x="978872" y="2570437"/>
            <a:chExt cx="5437064" cy="514350"/>
          </a:xfrm>
        </p:grpSpPr>
        <p:sp>
          <p:nvSpPr>
            <p:cNvPr id="20"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熟悉数据类型的转换方式，能够通过</a:t>
              </a:r>
              <a:r>
                <a:rPr lang="en-US" altLang="zh-CN" sz="2000" dirty="0" err="1">
                  <a:solidFill>
                    <a:srgbClr val="1369B2"/>
                  </a:solidFill>
                  <a:latin typeface="微软雅黑" panose="020B0503020204020204" pitchFamily="34" charset="-122"/>
                  <a:ea typeface="微软雅黑" panose="020B0503020204020204" pitchFamily="34" charset="-122"/>
                  <a:cs typeface="+mn-ea"/>
                </a:rPr>
                <a:t>astype</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或</a:t>
              </a:r>
              <a:r>
                <a:rPr lang="en-US" altLang="zh-CN" sz="2000" dirty="0" err="1">
                  <a:solidFill>
                    <a:srgbClr val="1369B2"/>
                  </a:solidFill>
                  <a:latin typeface="微软雅黑" panose="020B0503020204020204" pitchFamily="34" charset="-122"/>
                  <a:ea typeface="微软雅黑" panose="020B0503020204020204" pitchFamily="34" charset="-122"/>
                  <a:cs typeface="+mn-ea"/>
                </a:rPr>
                <a:t>to_numberic</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转换类型</a:t>
              </a:r>
            </a:p>
          </p:txBody>
        </p:sp>
        <p:sp>
          <p:nvSpPr>
            <p:cNvPr id="21"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2" name="组合 21"/>
          <p:cNvGrpSpPr/>
          <p:nvPr/>
        </p:nvGrpSpPr>
        <p:grpSpPr>
          <a:xfrm>
            <a:off x="1702718" y="3666792"/>
            <a:ext cx="9001000" cy="688077"/>
            <a:chOff x="978872" y="3338787"/>
            <a:chExt cx="5437064" cy="515938"/>
          </a:xfrm>
        </p:grpSpPr>
        <p:sp>
          <p:nvSpPr>
            <p:cNvPr id="23"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数据合并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操作，能够根据需求选择适合的方案实现数据合并操作</a:t>
              </a:r>
            </a:p>
          </p:txBody>
        </p:sp>
        <p:sp>
          <p:nvSpPr>
            <p:cNvPr id="24"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7" name="组合 36"/>
          <p:cNvGrpSpPr/>
          <p:nvPr/>
        </p:nvGrpSpPr>
        <p:grpSpPr>
          <a:xfrm>
            <a:off x="1702718" y="4578439"/>
            <a:ext cx="9001000" cy="685959"/>
            <a:chOff x="978872" y="4108725"/>
            <a:chExt cx="5437064" cy="514350"/>
          </a:xfrm>
        </p:grpSpPr>
        <p:sp>
          <p:nvSpPr>
            <p:cNvPr id="38"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数据重塑</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操作，能够根据需求选择适合的方案实现数据重塑操作</a:t>
              </a:r>
            </a:p>
          </p:txBody>
        </p:sp>
        <p:sp>
          <p:nvSpPr>
            <p:cNvPr id="39"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40" name="组合 39"/>
          <p:cNvGrpSpPr/>
          <p:nvPr/>
        </p:nvGrpSpPr>
        <p:grpSpPr>
          <a:xfrm>
            <a:off x="1702718" y="5487969"/>
            <a:ext cx="9001000" cy="685959"/>
            <a:chOff x="978872" y="4108725"/>
            <a:chExt cx="5437064" cy="514350"/>
          </a:xfrm>
        </p:grpSpPr>
        <p:sp>
          <p:nvSpPr>
            <p:cNvPr id="41"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数据转换</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操作，能够根据需求选择适合的方案实现数据转换操作</a:t>
              </a:r>
            </a:p>
          </p:txBody>
        </p:sp>
        <p:sp>
          <p:nvSpPr>
            <p:cNvPr id="42"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extLst>
      <p:ext uri="{BB962C8B-B14F-4D97-AF65-F5344CB8AC3E}">
        <p14:creationId xmlns:p14="http://schemas.microsoft.com/office/powerpoint/2010/main" val="1935959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C5854BD2-95A8-2615-D778-3A061C808512}"/>
              </a:ext>
            </a:extLst>
          </p:cNvPr>
          <p:cNvSpPr/>
          <p:nvPr/>
        </p:nvSpPr>
        <p:spPr>
          <a:xfrm>
            <a:off x="1276318" y="1540390"/>
            <a:ext cx="38107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通过</a:t>
            </a:r>
            <a:r>
              <a:rPr lang="en-US" altLang="zh-CN" b="1" dirty="0">
                <a:latin typeface="宋体" panose="02010600030101010101" pitchFamily="2" charset="-122"/>
                <a:ea typeface="宋体" panose="02010600030101010101" pitchFamily="2" charset="-122"/>
              </a:rPr>
              <a:t>3</a:t>
            </a:r>
            <a:r>
              <a:rPr lang="zh-CN" altLang="zh-CN" b="1" dirty="0">
                <a:latin typeface="宋体" panose="02010600030101010101" pitchFamily="2" charset="-122"/>
                <a:ea typeface="宋体" panose="02010600030101010101" pitchFamily="2" charset="-122"/>
              </a:rPr>
              <a:t>σ原则检测异常值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2050" name="Picture 2" descr="https://image.jiqizhixin.com/uploads/editor/59c0d223-c324-4382-bb33-910d921c65dd/15360360490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38" y="2205657"/>
            <a:ext cx="5526768" cy="2880320"/>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1270961" y="2551285"/>
            <a:ext cx="4392197" cy="1938992"/>
          </a:xfrm>
          <a:prstGeom prst="rect">
            <a:avLst/>
          </a:prstGeom>
        </p:spPr>
        <p:txBody>
          <a:bodyPr wrap="square">
            <a:spAutoFit/>
          </a:bodyPr>
          <a:lstStyle/>
          <a:p>
            <a:pPr>
              <a:lnSpc>
                <a:spcPct val="150000"/>
              </a:lnSpc>
            </a:pPr>
            <a:r>
              <a:rPr lang="en-US"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3σ</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原则</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，又称为拉依达原则，它是指先假设一组检测数据只含有</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随机误差</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，对这组数据进行计算处理得到标准偏差，按一定概率确定一个区间。</a:t>
            </a:r>
          </a:p>
        </p:txBody>
      </p:sp>
      <p:sp>
        <p:nvSpPr>
          <p:cNvPr id="23" name="矩形标注 22">
            <a:extLst>
              <a:ext uri="{FF2B5EF4-FFF2-40B4-BE49-F238E27FC236}">
                <a16:creationId xmlns:a16="http://schemas.microsoft.com/office/drawing/2014/main" id="{2DD36134-4B9C-75E2-A84F-506C84C246CB}"/>
              </a:ext>
            </a:extLst>
          </p:cNvPr>
          <p:cNvSpPr/>
          <p:nvPr/>
        </p:nvSpPr>
        <p:spPr>
          <a:xfrm>
            <a:off x="6527254" y="5200530"/>
            <a:ext cx="4428492" cy="1037576"/>
          </a:xfrm>
          <a:prstGeom prst="wedgeRectCallout">
            <a:avLst>
              <a:gd name="adj1" fmla="val -20751"/>
              <a:gd name="adj2" fmla="val -7213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5C2B2685-DAA3-969A-369C-E6BBAFDE9C01}"/>
              </a:ext>
            </a:extLst>
          </p:cNvPr>
          <p:cNvSpPr txBox="1"/>
          <p:nvPr/>
        </p:nvSpPr>
        <p:spPr>
          <a:xfrm>
            <a:off x="6715839" y="5324260"/>
            <a:ext cx="4051321" cy="787523"/>
          </a:xfrm>
          <a:prstGeom prst="rect">
            <a:avLst/>
          </a:prstGeom>
          <a:noFill/>
        </p:spPr>
        <p:txBody>
          <a:bodyPr wrap="square" rtlCol="0">
            <a:spAutoFit/>
          </a:bodyPr>
          <a:lstStyle/>
          <a:p>
            <a:pPr>
              <a:lnSpc>
                <a:spcPct val="150000"/>
              </a:lnSpc>
            </a:pP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数值几乎全部集中在（μ</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-3</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σ</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μ</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+3</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σ</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内，超出这个区间的可能性仅占不到</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0.3%</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p>
        </p:txBody>
      </p:sp>
      <p:sp>
        <p:nvSpPr>
          <p:cNvPr id="3" name="矩形 2"/>
          <p:cNvSpPr/>
          <p:nvPr/>
        </p:nvSpPr>
        <p:spPr>
          <a:xfrm>
            <a:off x="1270961" y="5314776"/>
            <a:ext cx="4392197" cy="923330"/>
          </a:xfrm>
          <a:prstGeom prst="rect">
            <a:avLst/>
          </a:prstGeom>
        </p:spPr>
        <p:txBody>
          <a:bodyPr wrap="square">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rPr>
              <a:t>※ </a:t>
            </a:r>
            <a:r>
              <a:rPr lang="zh-CN" altLang="zh-CN" sz="1800" kern="0" dirty="0">
                <a:solidFill>
                  <a:srgbClr val="595959"/>
                </a:solidFill>
                <a:latin typeface="Microsoft YaHei" panose="020B0503020204020204" pitchFamily="34" charset="-122"/>
                <a:ea typeface="Microsoft YaHei" panose="020B0503020204020204" pitchFamily="34" charset="-122"/>
              </a:rPr>
              <a:t>凡是误差</a:t>
            </a:r>
            <a:r>
              <a:rPr lang="zh-CN" altLang="zh-CN" sz="1800" kern="0" dirty="0">
                <a:solidFill>
                  <a:srgbClr val="1369B2"/>
                </a:solidFill>
                <a:latin typeface="Microsoft YaHei" panose="020B0503020204020204" pitchFamily="34" charset="-122"/>
                <a:ea typeface="Microsoft YaHei" panose="020B0503020204020204" pitchFamily="34" charset="-122"/>
              </a:rPr>
              <a:t>超过（μ</a:t>
            </a:r>
            <a:r>
              <a:rPr lang="en-US" altLang="zh-CN" sz="1800" kern="0" dirty="0">
                <a:solidFill>
                  <a:srgbClr val="1369B2"/>
                </a:solidFill>
                <a:latin typeface="Microsoft YaHei" panose="020B0503020204020204" pitchFamily="34" charset="-122"/>
                <a:ea typeface="Microsoft YaHei" panose="020B0503020204020204" pitchFamily="34" charset="-122"/>
              </a:rPr>
              <a:t>-3</a:t>
            </a:r>
            <a:r>
              <a:rPr lang="zh-CN" altLang="zh-CN" sz="1800" kern="0" dirty="0">
                <a:solidFill>
                  <a:srgbClr val="1369B2"/>
                </a:solidFill>
                <a:latin typeface="Microsoft YaHei" panose="020B0503020204020204" pitchFamily="34" charset="-122"/>
                <a:ea typeface="Microsoft YaHei" panose="020B0503020204020204" pitchFamily="34" charset="-122"/>
              </a:rPr>
              <a:t>σ</a:t>
            </a:r>
            <a:r>
              <a:rPr lang="en-US" altLang="zh-CN" sz="1800" kern="0" dirty="0">
                <a:solidFill>
                  <a:srgbClr val="1369B2"/>
                </a:solidFill>
                <a:latin typeface="Microsoft YaHei" panose="020B0503020204020204" pitchFamily="34" charset="-122"/>
                <a:ea typeface="Microsoft YaHei" panose="020B0503020204020204" pitchFamily="34" charset="-122"/>
              </a:rPr>
              <a:t>,</a:t>
            </a:r>
            <a:r>
              <a:rPr lang="zh-CN" altLang="zh-CN" sz="1800" kern="0" dirty="0">
                <a:solidFill>
                  <a:srgbClr val="1369B2"/>
                </a:solidFill>
                <a:latin typeface="Microsoft YaHei" panose="020B0503020204020204" pitchFamily="34" charset="-122"/>
                <a:ea typeface="Microsoft YaHei" panose="020B0503020204020204" pitchFamily="34" charset="-122"/>
              </a:rPr>
              <a:t>μ</a:t>
            </a:r>
            <a:r>
              <a:rPr lang="en-US" altLang="zh-CN" sz="1800" kern="0" dirty="0">
                <a:solidFill>
                  <a:srgbClr val="1369B2"/>
                </a:solidFill>
                <a:latin typeface="Microsoft YaHei" panose="020B0503020204020204" pitchFamily="34" charset="-122"/>
                <a:ea typeface="Microsoft YaHei" panose="020B0503020204020204" pitchFamily="34" charset="-122"/>
              </a:rPr>
              <a:t>+3</a:t>
            </a:r>
            <a:r>
              <a:rPr lang="zh-CN" altLang="zh-CN" sz="1800" kern="0" dirty="0">
                <a:solidFill>
                  <a:srgbClr val="1369B2"/>
                </a:solidFill>
                <a:latin typeface="Microsoft YaHei" panose="020B0503020204020204" pitchFamily="34" charset="-122"/>
                <a:ea typeface="Microsoft YaHei" panose="020B0503020204020204" pitchFamily="34" charset="-122"/>
              </a:rPr>
              <a:t>σ</a:t>
            </a:r>
            <a:r>
              <a:rPr lang="en-US" altLang="zh-CN" sz="1800" kern="0" dirty="0">
                <a:solidFill>
                  <a:srgbClr val="1369B2"/>
                </a:solidFill>
                <a:latin typeface="Microsoft YaHei" panose="020B0503020204020204" pitchFamily="34" charset="-122"/>
                <a:ea typeface="Microsoft YaHei" panose="020B0503020204020204" pitchFamily="34" charset="-122"/>
              </a:rPr>
              <a:t>)</a:t>
            </a:r>
            <a:r>
              <a:rPr lang="zh-CN" altLang="zh-CN" sz="1800" kern="0" dirty="0">
                <a:solidFill>
                  <a:srgbClr val="1369B2"/>
                </a:solidFill>
                <a:latin typeface="Microsoft YaHei" panose="020B0503020204020204" pitchFamily="34" charset="-122"/>
                <a:ea typeface="Microsoft YaHei" panose="020B0503020204020204" pitchFamily="34" charset="-122"/>
              </a:rPr>
              <a:t>的数值就认为是异常值</a:t>
            </a:r>
            <a:r>
              <a:rPr lang="zh-CN" altLang="zh-CN" sz="1800" kern="0" dirty="0">
                <a:solidFill>
                  <a:srgbClr val="595959"/>
                </a:solidFill>
                <a:latin typeface="Microsoft YaHei" panose="020B0503020204020204" pitchFamily="34" charset="-122"/>
                <a:ea typeface="Microsoft YaHei" panose="020B0503020204020204" pitchFamily="34" charset="-122"/>
              </a:rPr>
              <a:t>。</a:t>
            </a:r>
            <a:endParaRPr lang="zh-CN" altLang="en-US" sz="1800" kern="0" dirty="0">
              <a:solidFill>
                <a:srgbClr val="59595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74926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C5854BD2-95A8-2615-D778-3A061C808512}"/>
              </a:ext>
            </a:extLst>
          </p:cNvPr>
          <p:cNvSpPr/>
          <p:nvPr/>
        </p:nvSpPr>
        <p:spPr>
          <a:xfrm>
            <a:off x="1276318" y="1540390"/>
            <a:ext cx="38107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通过</a:t>
            </a:r>
            <a:r>
              <a:rPr lang="en-US" altLang="zh-CN" b="1" dirty="0">
                <a:latin typeface="宋体" panose="02010600030101010101" pitchFamily="2" charset="-122"/>
                <a:ea typeface="宋体" panose="02010600030101010101" pitchFamily="2" charset="-122"/>
              </a:rPr>
              <a:t>3</a:t>
            </a:r>
            <a:r>
              <a:rPr lang="zh-CN" altLang="zh-CN" b="1" dirty="0">
                <a:latin typeface="宋体" panose="02010600030101010101" pitchFamily="2" charset="-122"/>
                <a:ea typeface="宋体" panose="02010600030101010101" pitchFamily="2" charset="-122"/>
              </a:rPr>
              <a:t>σ原则检测异常值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2" name="矩形 21"/>
          <p:cNvSpPr/>
          <p:nvPr/>
        </p:nvSpPr>
        <p:spPr>
          <a:xfrm>
            <a:off x="1276318" y="3324393"/>
            <a:ext cx="3924593" cy="1938992"/>
          </a:xfrm>
          <a:prstGeom prst="rect">
            <a:avLst/>
          </a:prstGeom>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中并没有直接提供基于</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3σ</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原则检测的方法，不过我们可以</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根据</a:t>
            </a:r>
            <a:r>
              <a:rPr lang="en-US"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3σ</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原则定义一个函数</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，用来检测一组数据中是否有异常值</a:t>
            </a:r>
            <a:r>
              <a:rPr lang="zh-CN" altLang="en-US"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9" name="矩形 8">
            <a:extLst>
              <a:ext uri="{FF2B5EF4-FFF2-40B4-BE49-F238E27FC236}">
                <a16:creationId xmlns:a16="http://schemas.microsoft.com/office/drawing/2014/main" id="{361CAA81-0507-65DC-AD31-AFCAEBF8588E}"/>
              </a:ext>
            </a:extLst>
          </p:cNvPr>
          <p:cNvSpPr/>
          <p:nvPr/>
        </p:nvSpPr>
        <p:spPr>
          <a:xfrm>
            <a:off x="5519142" y="2493690"/>
            <a:ext cx="5760640" cy="360040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5663158" y="2831951"/>
            <a:ext cx="5472608" cy="2923877"/>
          </a:xfrm>
          <a:prstGeom prst="rect">
            <a:avLst/>
          </a:prstGeom>
          <a:noFill/>
        </p:spPr>
        <p:txBody>
          <a:bodyPr wrap="square">
            <a:spAutoFit/>
          </a:bodyPr>
          <a:lstStyle/>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import </a:t>
            </a:r>
            <a:r>
              <a:rPr lang="en-US" altLang="zh-CN" sz="1600" dirty="0" err="1">
                <a:solidFill>
                  <a:srgbClr val="000000"/>
                </a:solidFill>
                <a:latin typeface="Courier New" panose="02070309020205020404" pitchFamily="49" charset="0"/>
                <a:ea typeface="宋体" panose="02010600030101010101" pitchFamily="2" charset="-122"/>
              </a:rPr>
              <a:t>numpy</a:t>
            </a:r>
            <a:r>
              <a:rPr lang="en-US" altLang="zh-CN" sz="1600" dirty="0">
                <a:solidFill>
                  <a:srgbClr val="000000"/>
                </a:solidFill>
                <a:latin typeface="Courier New" panose="02070309020205020404" pitchFamily="49" charset="0"/>
                <a:ea typeface="宋体" panose="02010600030101010101" pitchFamily="2" charset="-122"/>
              </a:rPr>
              <a:t> as np</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import pandas as </a:t>
            </a:r>
            <a:r>
              <a:rPr lang="en-US" altLang="zh-CN" sz="1600" dirty="0" err="1">
                <a:solidFill>
                  <a:srgbClr val="000000"/>
                </a:solidFill>
                <a:latin typeface="Courier New" panose="02070309020205020404" pitchFamily="49" charset="0"/>
                <a:ea typeface="宋体" panose="02010600030101010101" pitchFamily="2" charset="-122"/>
              </a:rPr>
              <a:t>pd</a:t>
            </a:r>
            <a:endParaRPr lang="en-US"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err="1">
                <a:solidFill>
                  <a:srgbClr val="000000"/>
                </a:solidFill>
                <a:latin typeface="Courier New" panose="02070309020205020404" pitchFamily="49" charset="0"/>
                <a:ea typeface="宋体" panose="02010600030101010101" pitchFamily="2" charset="-122"/>
              </a:rPr>
              <a:t>def</a:t>
            </a:r>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dirty="0" err="1">
                <a:solidFill>
                  <a:srgbClr val="000000"/>
                </a:solidFill>
                <a:latin typeface="Courier New" panose="02070309020205020404" pitchFamily="49" charset="0"/>
                <a:ea typeface="宋体" panose="02010600030101010101" pitchFamily="2" charset="-122"/>
              </a:rPr>
              <a:t>three_sigma</a:t>
            </a:r>
            <a:r>
              <a:rPr lang="en-US" altLang="zh-CN" sz="1600" dirty="0">
                <a:solidFill>
                  <a:srgbClr val="000000"/>
                </a:solidFill>
                <a:latin typeface="Courier New" panose="02070309020205020404" pitchFamily="49" charset="0"/>
                <a:ea typeface="宋体" panose="02010600030101010101" pitchFamily="2" charset="-122"/>
              </a:rPr>
              <a:t>(</a:t>
            </a:r>
            <a:r>
              <a:rPr lang="en-US" altLang="zh-CN" sz="1600" dirty="0" err="1">
                <a:solidFill>
                  <a:srgbClr val="000000"/>
                </a:solidFill>
                <a:latin typeface="Courier New" panose="02070309020205020404" pitchFamily="49" charset="0"/>
                <a:ea typeface="宋体" panose="02010600030101010101" pitchFamily="2" charset="-122"/>
              </a:rPr>
              <a:t>ser</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dirty="0" err="1">
                <a:solidFill>
                  <a:srgbClr val="000000"/>
                </a:solidFill>
                <a:latin typeface="Courier New" panose="02070309020205020404" pitchFamily="49" charset="0"/>
                <a:ea typeface="宋体" panose="02010600030101010101" pitchFamily="2" charset="-122"/>
              </a:rPr>
              <a:t>mean_data</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ser.mean</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dirty="0" err="1">
                <a:solidFill>
                  <a:srgbClr val="000000"/>
                </a:solidFill>
                <a:latin typeface="Courier New" panose="02070309020205020404" pitchFamily="49" charset="0"/>
                <a:ea typeface="宋体" panose="02010600030101010101" pitchFamily="2" charset="-122"/>
              </a:rPr>
              <a:t>std_data</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ser.std</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b="1" dirty="0">
                <a:solidFill>
                  <a:srgbClr val="1369B2"/>
                </a:solidFill>
                <a:latin typeface="Courier New" panose="02070309020205020404" pitchFamily="49" charset="0"/>
                <a:ea typeface="宋体" panose="02010600030101010101" pitchFamily="2" charset="-122"/>
              </a:rPr>
              <a:t>rule = (mean_data-3*</a:t>
            </a:r>
            <a:r>
              <a:rPr lang="en-US" altLang="zh-CN" sz="1600" b="1" dirty="0" err="1">
                <a:solidFill>
                  <a:srgbClr val="1369B2"/>
                </a:solidFill>
                <a:latin typeface="Courier New" panose="02070309020205020404" pitchFamily="49" charset="0"/>
                <a:ea typeface="宋体" panose="02010600030101010101" pitchFamily="2" charset="-122"/>
              </a:rPr>
              <a:t>std_data</a:t>
            </a:r>
            <a:r>
              <a:rPr lang="en-US" altLang="zh-CN" sz="1600" b="1" dirty="0">
                <a:solidFill>
                  <a:srgbClr val="1369B2"/>
                </a:solidFill>
                <a:latin typeface="Courier New" panose="02070309020205020404" pitchFamily="49" charset="0"/>
                <a:ea typeface="宋体" panose="02010600030101010101" pitchFamily="2" charset="-122"/>
              </a:rPr>
              <a:t>&gt;</a:t>
            </a:r>
            <a:r>
              <a:rPr lang="en-US" altLang="zh-CN" sz="1600" b="1" dirty="0" err="1">
                <a:solidFill>
                  <a:srgbClr val="1369B2"/>
                </a:solidFill>
                <a:latin typeface="Courier New" panose="02070309020205020404" pitchFamily="49" charset="0"/>
                <a:ea typeface="宋体" panose="02010600030101010101" pitchFamily="2" charset="-122"/>
              </a:rPr>
              <a:t>ser</a:t>
            </a:r>
            <a:r>
              <a:rPr lang="en-US" altLang="zh-CN" sz="1600" b="1" dirty="0">
                <a:solidFill>
                  <a:srgbClr val="1369B2"/>
                </a:solidFill>
                <a:latin typeface="Courier New" panose="02070309020205020404" pitchFamily="49" charset="0"/>
                <a:ea typeface="宋体" panose="02010600030101010101" pitchFamily="2" charset="-122"/>
              </a:rPr>
              <a:t>) | </a:t>
            </a:r>
          </a:p>
          <a:p>
            <a:pPr indent="266700">
              <a:lnSpc>
                <a:spcPct val="115000"/>
              </a:lnSpc>
            </a:pPr>
            <a:r>
              <a:rPr lang="en-US" altLang="zh-CN" sz="1600" b="1" dirty="0">
                <a:solidFill>
                  <a:srgbClr val="1369B2"/>
                </a:solidFill>
                <a:latin typeface="Courier New" panose="02070309020205020404" pitchFamily="49" charset="0"/>
                <a:ea typeface="宋体" panose="02010600030101010101" pitchFamily="2" charset="-122"/>
              </a:rPr>
              <a:t>           (mean_data+3*</a:t>
            </a:r>
            <a:r>
              <a:rPr lang="en-US" altLang="zh-CN" sz="1600" b="1" dirty="0" err="1">
                <a:solidFill>
                  <a:srgbClr val="1369B2"/>
                </a:solidFill>
                <a:latin typeface="Courier New" panose="02070309020205020404" pitchFamily="49" charset="0"/>
                <a:ea typeface="宋体" panose="02010600030101010101" pitchFamily="2" charset="-122"/>
              </a:rPr>
              <a:t>std_data</a:t>
            </a:r>
            <a:r>
              <a:rPr lang="en-US" altLang="zh-CN" sz="1600" b="1" dirty="0">
                <a:solidFill>
                  <a:srgbClr val="1369B2"/>
                </a:solidFill>
                <a:latin typeface="Courier New" panose="02070309020205020404" pitchFamily="49" charset="0"/>
                <a:ea typeface="宋体" panose="02010600030101010101" pitchFamily="2" charset="-122"/>
              </a:rPr>
              <a:t>&lt;</a:t>
            </a:r>
            <a:r>
              <a:rPr lang="en-US" altLang="zh-CN" sz="1600" b="1" dirty="0" err="1">
                <a:solidFill>
                  <a:srgbClr val="1369B2"/>
                </a:solidFill>
                <a:latin typeface="Courier New" panose="02070309020205020404" pitchFamily="49" charset="0"/>
                <a:ea typeface="宋体" panose="02010600030101010101" pitchFamily="2" charset="-122"/>
              </a:rPr>
              <a:t>ser</a:t>
            </a:r>
            <a:r>
              <a:rPr lang="en-US" altLang="zh-CN" sz="1600" b="1" dirty="0">
                <a:solidFill>
                  <a:srgbClr val="1369B2"/>
                </a:solidFill>
                <a:latin typeface="Courier New" panose="02070309020205020404" pitchFamily="49" charset="0"/>
                <a:ea typeface="宋体" panose="02010600030101010101" pitchFamily="2" charset="-122"/>
              </a:rPr>
              <a:t>)</a:t>
            </a:r>
            <a:endParaRPr lang="zh-CN" altLang="zh-CN" sz="16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index = </a:t>
            </a:r>
            <a:r>
              <a:rPr lang="en-US" altLang="zh-CN" sz="1600" dirty="0" err="1">
                <a:solidFill>
                  <a:srgbClr val="000000"/>
                </a:solidFill>
                <a:latin typeface="Courier New" panose="02070309020205020404" pitchFamily="49" charset="0"/>
                <a:ea typeface="宋体" panose="02010600030101010101" pitchFamily="2" charset="-122"/>
              </a:rPr>
              <a:t>np.arange</a:t>
            </a:r>
            <a:r>
              <a:rPr lang="en-US" altLang="zh-CN" sz="1600" dirty="0">
                <a:solidFill>
                  <a:srgbClr val="000000"/>
                </a:solidFill>
                <a:latin typeface="Courier New" panose="02070309020205020404" pitchFamily="49" charset="0"/>
                <a:ea typeface="宋体" panose="02010600030101010101" pitchFamily="2" charset="-122"/>
              </a:rPr>
              <a:t>(</a:t>
            </a:r>
            <a:r>
              <a:rPr lang="en-US" altLang="zh-CN" sz="1600" dirty="0" err="1">
                <a:solidFill>
                  <a:srgbClr val="000000"/>
                </a:solidFill>
                <a:latin typeface="Courier New" panose="02070309020205020404" pitchFamily="49" charset="0"/>
                <a:ea typeface="宋体" panose="02010600030101010101" pitchFamily="2" charset="-122"/>
              </a:rPr>
              <a:t>ser.shape</a:t>
            </a:r>
            <a:r>
              <a:rPr lang="en-US" altLang="zh-CN" sz="1600" dirty="0">
                <a:solidFill>
                  <a:srgbClr val="000000"/>
                </a:solidFill>
                <a:latin typeface="Courier New" panose="02070309020205020404" pitchFamily="49" charset="0"/>
                <a:ea typeface="宋体" panose="02010600030101010101" pitchFamily="2" charset="-122"/>
              </a:rPr>
              <a:t>[0])[rule]</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outliers = </a:t>
            </a:r>
            <a:r>
              <a:rPr lang="en-US" altLang="zh-CN" sz="1600" dirty="0" err="1">
                <a:solidFill>
                  <a:srgbClr val="000000"/>
                </a:solidFill>
                <a:latin typeface="Courier New" panose="02070309020205020404" pitchFamily="49" charset="0"/>
                <a:ea typeface="宋体" panose="02010600030101010101" pitchFamily="2" charset="-122"/>
              </a:rPr>
              <a:t>ser.iloc</a:t>
            </a:r>
            <a:r>
              <a:rPr lang="en-US" altLang="zh-CN" sz="1600" dirty="0">
                <a:solidFill>
                  <a:srgbClr val="000000"/>
                </a:solidFill>
                <a:latin typeface="Courier New" panose="02070309020205020404" pitchFamily="49" charset="0"/>
                <a:ea typeface="宋体" panose="02010600030101010101" pitchFamily="2" charset="-122"/>
              </a:rPr>
              <a:t>[index]</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600" dirty="0">
                <a:solidFill>
                  <a:srgbClr val="000000"/>
                </a:solidFill>
                <a:latin typeface="Courier New" panose="02070309020205020404" pitchFamily="49" charset="0"/>
                <a:ea typeface="宋体" panose="02010600030101010101" pitchFamily="2" charset="-122"/>
              </a:rPr>
              <a:t>    return outliers</a:t>
            </a:r>
            <a:endParaRPr lang="zh-CN" altLang="zh-CN" sz="1600" dirty="0">
              <a:solidFill>
                <a:srgbClr val="000000"/>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3117822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C5854BD2-95A8-2615-D778-3A061C808512}"/>
              </a:ext>
            </a:extLst>
          </p:cNvPr>
          <p:cNvSpPr/>
          <p:nvPr/>
        </p:nvSpPr>
        <p:spPr>
          <a:xfrm>
            <a:off x="1276318" y="1540390"/>
            <a:ext cx="38107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通过箱形图检测异常值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1" name="矩形 10"/>
          <p:cNvSpPr/>
          <p:nvPr/>
        </p:nvSpPr>
        <p:spPr>
          <a:xfrm>
            <a:off x="1270961" y="2551285"/>
            <a:ext cx="4680229" cy="2862322"/>
          </a:xfrm>
          <a:prstGeom prst="rect">
            <a:avLst/>
          </a:prstGeom>
        </p:spPr>
        <p:txBody>
          <a:bodyPr wrap="square">
            <a:spAutoFit/>
          </a:bodyPr>
          <a:lstStyle/>
          <a:p>
            <a:pPr>
              <a:lnSpc>
                <a:spcPct val="150000"/>
              </a:lnSpc>
            </a:pP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箱形图</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是一种用于显示一组数据分散情况的统计图，它通过</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5</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个数据节点描述按照从大到小的顺序排列的一组数据，这</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5</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个数据节点分别是</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上界</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上四分位数</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中位数</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下四分位数</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下界</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，此外还可以展示</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异常值</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2" name="图片 11"/>
          <p:cNvPicPr/>
          <p:nvPr/>
        </p:nvPicPr>
        <p:blipFill>
          <a:blip r:embed="rId3"/>
          <a:stretch>
            <a:fillRect/>
          </a:stretch>
        </p:blipFill>
        <p:spPr>
          <a:xfrm>
            <a:off x="6599262" y="2349674"/>
            <a:ext cx="4464496" cy="3530187"/>
          </a:xfrm>
          <a:prstGeom prst="rect">
            <a:avLst/>
          </a:prstGeom>
        </p:spPr>
      </p:pic>
    </p:spTree>
    <p:extLst>
      <p:ext uri="{BB962C8B-B14F-4D97-AF65-F5344CB8AC3E}">
        <p14:creationId xmlns:p14="http://schemas.microsoft.com/office/powerpoint/2010/main" val="3536981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C5854BD2-95A8-2615-D778-3A061C808512}"/>
              </a:ext>
            </a:extLst>
          </p:cNvPr>
          <p:cNvSpPr/>
          <p:nvPr/>
        </p:nvSpPr>
        <p:spPr>
          <a:xfrm>
            <a:off x="1276318" y="1540390"/>
            <a:ext cx="38107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通过箱形图检测异常值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1E1BFBFC-8168-1953-8181-1D9657228AA6}"/>
              </a:ext>
            </a:extLst>
          </p:cNvPr>
          <p:cNvSpPr txBox="1"/>
          <p:nvPr/>
        </p:nvSpPr>
        <p:spPr>
          <a:xfrm>
            <a:off x="1287706" y="2391657"/>
            <a:ext cx="5383564" cy="1477328"/>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中提供了一个</a:t>
            </a:r>
            <a:r>
              <a:rPr lang="en-US" altLang="zh-CN" sz="2000" kern="0" dirty="0">
                <a:solidFill>
                  <a:srgbClr val="1369B2"/>
                </a:solidFill>
                <a:latin typeface="Microsoft YaHei" panose="020B0503020204020204" pitchFamily="34" charset="-122"/>
                <a:ea typeface="Microsoft YaHei" panose="020B0503020204020204" pitchFamily="34" charset="-122"/>
              </a:rPr>
              <a:t>boxplot()</a:t>
            </a:r>
            <a:r>
              <a:rPr lang="zh-CN" altLang="zh-CN" sz="2000" kern="0" dirty="0">
                <a:solidFill>
                  <a:srgbClr val="1369B2"/>
                </a:solidFill>
                <a:latin typeface="Microsoft YaHei" panose="020B0503020204020204" pitchFamily="34" charset="-122"/>
                <a:ea typeface="Microsoft YaHei" panose="020B0503020204020204" pitchFamily="34" charset="-122"/>
              </a:rPr>
              <a:t>方法</a:t>
            </a:r>
            <a:r>
              <a:rPr lang="zh-CN" altLang="zh-CN" sz="2000" kern="0" dirty="0">
                <a:solidFill>
                  <a:srgbClr val="595959"/>
                </a:solidFill>
                <a:latin typeface="Microsoft YaHei" panose="020B0503020204020204" pitchFamily="34" charset="-122"/>
                <a:ea typeface="Microsoft YaHei" panose="020B0503020204020204" pitchFamily="34" charset="-122"/>
              </a:rPr>
              <a:t>，该方法会根据一组数据绘制箱形图，便于用户从箱形图中查看数据中是否有异常值。</a:t>
            </a:r>
          </a:p>
        </p:txBody>
      </p:sp>
      <p:sp>
        <p:nvSpPr>
          <p:cNvPr id="7" name="矩形 6">
            <a:extLst>
              <a:ext uri="{FF2B5EF4-FFF2-40B4-BE49-F238E27FC236}">
                <a16:creationId xmlns:a16="http://schemas.microsoft.com/office/drawing/2014/main" id="{361CAA81-0507-65DC-AD31-AFCAEBF8588E}"/>
              </a:ext>
            </a:extLst>
          </p:cNvPr>
          <p:cNvSpPr/>
          <p:nvPr/>
        </p:nvSpPr>
        <p:spPr>
          <a:xfrm>
            <a:off x="1287706" y="3950535"/>
            <a:ext cx="5383564" cy="163949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481469" y="4246294"/>
            <a:ext cx="4996038" cy="1047979"/>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df_obj</a:t>
            </a:r>
            <a:r>
              <a:rPr lang="en-US" altLang="zh-CN" sz="1800" dirty="0">
                <a:solidFill>
                  <a:srgbClr val="000000"/>
                </a:solidFill>
                <a:latin typeface="Courier New" panose="02070309020205020404" pitchFamily="49" charset="0"/>
                <a:ea typeface="宋体" panose="02010600030101010101" pitchFamily="2" charset="-122"/>
              </a:rPr>
              <a:t> = </a:t>
            </a:r>
          </a:p>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 </a:t>
            </a:r>
            <a:r>
              <a:rPr lang="en-US" altLang="zh-CN" sz="1800" dirty="0" err="1">
                <a:solidFill>
                  <a:srgbClr val="000000"/>
                </a:solidFill>
                <a:latin typeface="Courier New" panose="02070309020205020404" pitchFamily="49" charset="0"/>
                <a:ea typeface="宋体" panose="02010600030101010101" pitchFamily="2" charset="-122"/>
              </a:rPr>
              <a:t>pd.read_csv</a:t>
            </a:r>
            <a:r>
              <a:rPr lang="en-US" altLang="zh-CN" sz="1800" dirty="0">
                <a:solidFill>
                  <a:srgbClr val="000000"/>
                </a:solidFill>
                <a:latin typeface="Courier New" panose="02070309020205020404" pitchFamily="49" charset="0"/>
                <a:ea typeface="宋体" panose="02010600030101010101" pitchFamily="2" charset="-122"/>
              </a:rPr>
              <a:t>(r'example_data.csv')</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df_obj.</a:t>
            </a:r>
            <a:r>
              <a:rPr lang="en-US" altLang="zh-CN" sz="1800" b="1" dirty="0" err="1">
                <a:solidFill>
                  <a:srgbClr val="1369B2"/>
                </a:solidFill>
                <a:latin typeface="Courier New" panose="02070309020205020404" pitchFamily="49" charset="0"/>
                <a:ea typeface="宋体" panose="02010600030101010101" pitchFamily="2" charset="-122"/>
              </a:rPr>
              <a:t>boxplot</a:t>
            </a:r>
            <a:r>
              <a:rPr lang="en-US" altLang="zh-CN" sz="1800" b="1" dirty="0">
                <a:solidFill>
                  <a:srgbClr val="1369B2"/>
                </a:solidFill>
                <a:latin typeface="Courier New" panose="02070309020205020404" pitchFamily="49" charset="0"/>
                <a:ea typeface="宋体" panose="02010600030101010101" pitchFamily="2" charset="-122"/>
              </a:rPr>
              <a:t>(column=['A', 'B'])</a:t>
            </a:r>
            <a:endParaRPr lang="zh-CN" altLang="zh-CN" sz="1800" b="1" dirty="0">
              <a:solidFill>
                <a:srgbClr val="1369B2"/>
              </a:solidFill>
              <a:latin typeface="Courier New" panose="02070309020205020404" pitchFamily="49" charset="0"/>
              <a:ea typeface="宋体" panose="02010600030101010101" pitchFamily="2" charset="-122"/>
            </a:endParaRPr>
          </a:p>
        </p:txBody>
      </p:sp>
      <p:pic>
        <p:nvPicPr>
          <p:cNvPr id="3074" name="Picture 2" descr="下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398" y="2421682"/>
            <a:ext cx="4427360"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标注 9">
            <a:extLst>
              <a:ext uri="{FF2B5EF4-FFF2-40B4-BE49-F238E27FC236}">
                <a16:creationId xmlns:a16="http://schemas.microsoft.com/office/drawing/2014/main" id="{2DD36134-4B9C-75E2-A84F-506C84C246CB}"/>
              </a:ext>
            </a:extLst>
          </p:cNvPr>
          <p:cNvSpPr/>
          <p:nvPr/>
        </p:nvSpPr>
        <p:spPr>
          <a:xfrm>
            <a:off x="7247334" y="1393284"/>
            <a:ext cx="4104456" cy="913846"/>
          </a:xfrm>
          <a:prstGeom prst="wedgeRectCallout">
            <a:avLst>
              <a:gd name="adj1" fmla="val -24391"/>
              <a:gd name="adj2" fmla="val 7861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5C2B2685-DAA3-969A-369C-E6BBAFDE9C01}"/>
              </a:ext>
            </a:extLst>
          </p:cNvPr>
          <p:cNvSpPr txBox="1"/>
          <p:nvPr/>
        </p:nvSpPr>
        <p:spPr>
          <a:xfrm>
            <a:off x="7665662" y="1434708"/>
            <a:ext cx="3267799" cy="830997"/>
          </a:xfrm>
          <a:prstGeom prst="rect">
            <a:avLst/>
          </a:prstGeom>
          <a:noFill/>
        </p:spPr>
        <p:txBody>
          <a:bodyPr wrap="square" rtlCol="0">
            <a:spAutoFit/>
          </a:bodyPr>
          <a:lstStyle/>
          <a:p>
            <a:pPr>
              <a:lnSpc>
                <a:spcPct val="150000"/>
              </a:lnSpc>
            </a:pP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左侧箱形的上方有两个空心圆点，这两个空心圆点就是异常值。</a:t>
            </a:r>
          </a:p>
        </p:txBody>
      </p:sp>
    </p:spTree>
    <p:extLst>
      <p:ext uri="{BB962C8B-B14F-4D97-AF65-F5344CB8AC3E}">
        <p14:creationId xmlns:p14="http://schemas.microsoft.com/office/powerpoint/2010/main" val="2766172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361CAA81-0507-65DC-AD31-AFCAEBF8588E}"/>
              </a:ext>
            </a:extLst>
          </p:cNvPr>
          <p:cNvSpPr/>
          <p:nvPr/>
        </p:nvSpPr>
        <p:spPr>
          <a:xfrm>
            <a:off x="4078982" y="2251076"/>
            <a:ext cx="7272808" cy="434707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B9F3DCC8-58F8-42D9-C2A9-18C2C694DAF0}"/>
              </a:ext>
            </a:extLst>
          </p:cNvPr>
          <p:cNvSpPr txBox="1"/>
          <p:nvPr/>
        </p:nvSpPr>
        <p:spPr>
          <a:xfrm>
            <a:off x="4078981" y="2423765"/>
            <a:ext cx="7477125" cy="4065537"/>
          </a:xfrm>
          <a:prstGeom prst="rect">
            <a:avLst/>
          </a:prstGeom>
          <a:noFill/>
        </p:spPr>
        <p:txBody>
          <a:bodyPr wrap="square">
            <a:spAutoFit/>
          </a:bodyPr>
          <a:lstStyle/>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import </a:t>
            </a:r>
            <a:r>
              <a:rPr lang="en-US" altLang="zh-CN" sz="1500" dirty="0" err="1">
                <a:solidFill>
                  <a:srgbClr val="000000"/>
                </a:solidFill>
                <a:latin typeface="Courier New" panose="02070309020205020404" pitchFamily="49" charset="0"/>
                <a:ea typeface="宋体" panose="02010600030101010101" pitchFamily="2" charset="-122"/>
              </a:rPr>
              <a:t>numpy</a:t>
            </a:r>
            <a:r>
              <a:rPr lang="en-US" altLang="zh-CN" sz="1500" dirty="0">
                <a:solidFill>
                  <a:srgbClr val="000000"/>
                </a:solidFill>
                <a:latin typeface="Courier New" panose="02070309020205020404" pitchFamily="49" charset="0"/>
                <a:ea typeface="宋体" panose="02010600030101010101" pitchFamily="2" charset="-122"/>
              </a:rPr>
              <a:t> as np</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err="1">
                <a:solidFill>
                  <a:srgbClr val="000000"/>
                </a:solidFill>
                <a:latin typeface="Courier New" panose="02070309020205020404" pitchFamily="49" charset="0"/>
                <a:ea typeface="宋体" panose="02010600030101010101" pitchFamily="2" charset="-122"/>
              </a:rPr>
              <a:t>def</a:t>
            </a:r>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box_outliers</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ser</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new_ser</a:t>
            </a:r>
            <a:r>
              <a:rPr lang="en-US" altLang="zh-CN" sz="1500" dirty="0">
                <a:solidFill>
                  <a:srgbClr val="000000"/>
                </a:solidFill>
                <a:latin typeface="Courier New" panose="02070309020205020404" pitchFamily="49" charset="0"/>
                <a:ea typeface="宋体" panose="02010600030101010101" pitchFamily="2" charset="-122"/>
              </a:rPr>
              <a:t> = </a:t>
            </a:r>
            <a:r>
              <a:rPr lang="en-US" altLang="zh-CN" sz="1500" dirty="0" err="1">
                <a:solidFill>
                  <a:srgbClr val="000000"/>
                </a:solidFill>
                <a:latin typeface="Courier New" panose="02070309020205020404" pitchFamily="49" charset="0"/>
                <a:ea typeface="宋体" panose="02010600030101010101" pitchFamily="2" charset="-122"/>
              </a:rPr>
              <a:t>ser.sort_values</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if </a:t>
            </a:r>
            <a:r>
              <a:rPr lang="en-US" altLang="zh-CN" sz="1500" dirty="0" err="1">
                <a:solidFill>
                  <a:srgbClr val="000000"/>
                </a:solidFill>
                <a:latin typeface="Courier New" panose="02070309020205020404" pitchFamily="49" charset="0"/>
                <a:ea typeface="宋体" panose="02010600030101010101" pitchFamily="2" charset="-122"/>
              </a:rPr>
              <a:t>new_ser.count</a:t>
            </a:r>
            <a:r>
              <a:rPr lang="en-US" altLang="zh-CN" sz="1500" dirty="0">
                <a:solidFill>
                  <a:srgbClr val="000000"/>
                </a:solidFill>
                <a:latin typeface="Courier New" panose="02070309020205020404" pitchFamily="49" charset="0"/>
                <a:ea typeface="宋体" panose="02010600030101010101" pitchFamily="2" charset="-122"/>
              </a:rPr>
              <a:t>() % 2 == 0:</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Q3 = </a:t>
            </a:r>
            <a:r>
              <a:rPr lang="en-US" altLang="zh-CN" sz="1500" dirty="0" err="1">
                <a:solidFill>
                  <a:srgbClr val="000000"/>
                </a:solidFill>
                <a:latin typeface="Courier New" panose="02070309020205020404" pitchFamily="49" charset="0"/>
                <a:ea typeface="宋体" panose="02010600030101010101" pitchFamily="2" charset="-122"/>
              </a:rPr>
              <a:t>new_ser</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int</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len</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new_ser</a:t>
            </a:r>
            <a:r>
              <a:rPr lang="en-US" altLang="zh-CN" sz="1500" dirty="0">
                <a:solidFill>
                  <a:srgbClr val="000000"/>
                </a:solidFill>
                <a:latin typeface="Courier New" panose="02070309020205020404" pitchFamily="49" charset="0"/>
                <a:ea typeface="宋体" panose="02010600030101010101" pitchFamily="2" charset="-122"/>
              </a:rPr>
              <a:t>) / 2):].median()</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Q1 = </a:t>
            </a:r>
            <a:r>
              <a:rPr lang="en-US" altLang="zh-CN" sz="1500" dirty="0" err="1">
                <a:solidFill>
                  <a:srgbClr val="000000"/>
                </a:solidFill>
                <a:latin typeface="Courier New" panose="02070309020205020404" pitchFamily="49" charset="0"/>
                <a:ea typeface="宋体" panose="02010600030101010101" pitchFamily="2" charset="-122"/>
              </a:rPr>
              <a:t>new_ser</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int</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len</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new_ser</a:t>
            </a:r>
            <a:r>
              <a:rPr lang="en-US" altLang="zh-CN" sz="1500" dirty="0">
                <a:solidFill>
                  <a:srgbClr val="000000"/>
                </a:solidFill>
                <a:latin typeface="Courier New" panose="02070309020205020404" pitchFamily="49" charset="0"/>
                <a:ea typeface="宋体" panose="02010600030101010101" pitchFamily="2" charset="-122"/>
              </a:rPr>
              <a:t>) / 2)].median()</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elif</a:t>
            </a:r>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new_ser.count</a:t>
            </a:r>
            <a:r>
              <a:rPr lang="en-US" altLang="zh-CN" sz="1500" dirty="0">
                <a:solidFill>
                  <a:srgbClr val="000000"/>
                </a:solidFill>
                <a:latin typeface="Courier New" panose="02070309020205020404" pitchFamily="49" charset="0"/>
                <a:ea typeface="宋体" panose="02010600030101010101" pitchFamily="2" charset="-122"/>
              </a:rPr>
              <a:t>() % 2 != 0:</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Q3 = </a:t>
            </a:r>
            <a:r>
              <a:rPr lang="en-US" altLang="zh-CN" sz="1500" dirty="0" err="1">
                <a:solidFill>
                  <a:srgbClr val="000000"/>
                </a:solidFill>
                <a:latin typeface="Courier New" panose="02070309020205020404" pitchFamily="49" charset="0"/>
                <a:ea typeface="宋体" panose="02010600030101010101" pitchFamily="2" charset="-122"/>
              </a:rPr>
              <a:t>new_ser</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int</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len</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new_ser</a:t>
            </a:r>
            <a:r>
              <a:rPr lang="en-US" altLang="zh-CN" sz="1500" dirty="0">
                <a:solidFill>
                  <a:srgbClr val="000000"/>
                </a:solidFill>
                <a:latin typeface="Courier New" panose="02070309020205020404" pitchFamily="49" charset="0"/>
                <a:ea typeface="宋体" panose="02010600030101010101" pitchFamily="2" charset="-122"/>
              </a:rPr>
              <a:t>)-1) / 2):].median()</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Q1 = </a:t>
            </a:r>
            <a:r>
              <a:rPr lang="en-US" altLang="zh-CN" sz="1500" dirty="0" err="1">
                <a:solidFill>
                  <a:srgbClr val="000000"/>
                </a:solidFill>
                <a:latin typeface="Courier New" panose="02070309020205020404" pitchFamily="49" charset="0"/>
                <a:ea typeface="宋体" panose="02010600030101010101" pitchFamily="2" charset="-122"/>
              </a:rPr>
              <a:t>new_ser</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int</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len</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new_ser</a:t>
            </a:r>
            <a:r>
              <a:rPr lang="en-US" altLang="zh-CN" sz="1500" dirty="0">
                <a:solidFill>
                  <a:srgbClr val="000000"/>
                </a:solidFill>
                <a:latin typeface="Courier New" panose="02070309020205020404" pitchFamily="49" charset="0"/>
                <a:ea typeface="宋体" panose="02010600030101010101" pitchFamily="2" charset="-122"/>
              </a:rPr>
              <a:t>)-1) / 2)].median()</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IQR = round(Q3 - Q1, 1)</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b="1" dirty="0">
                <a:solidFill>
                  <a:srgbClr val="1369B2"/>
                </a:solidFill>
                <a:latin typeface="Courier New" panose="02070309020205020404" pitchFamily="49" charset="0"/>
                <a:ea typeface="宋体" panose="02010600030101010101" pitchFamily="2" charset="-122"/>
              </a:rPr>
              <a:t>rule = (round(Q3+1.5*IQR, 1) &lt; </a:t>
            </a:r>
            <a:r>
              <a:rPr lang="en-US" altLang="zh-CN" sz="1500" b="1" dirty="0" err="1">
                <a:solidFill>
                  <a:srgbClr val="1369B2"/>
                </a:solidFill>
                <a:latin typeface="Courier New" panose="02070309020205020404" pitchFamily="49" charset="0"/>
                <a:ea typeface="宋体" panose="02010600030101010101" pitchFamily="2" charset="-122"/>
              </a:rPr>
              <a:t>ser</a:t>
            </a:r>
            <a:r>
              <a:rPr lang="en-US" altLang="zh-CN" sz="1500" b="1" dirty="0">
                <a:solidFill>
                  <a:srgbClr val="1369B2"/>
                </a:solidFill>
                <a:latin typeface="Courier New" panose="02070309020205020404" pitchFamily="49" charset="0"/>
                <a:ea typeface="宋体" panose="02010600030101010101" pitchFamily="2" charset="-122"/>
              </a:rPr>
              <a:t>)|(</a:t>
            </a: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            round(Q1-1.5*IQR, 1) &gt; </a:t>
            </a:r>
            <a:r>
              <a:rPr lang="en-US" altLang="zh-CN" sz="1500" b="1" dirty="0" err="1">
                <a:solidFill>
                  <a:srgbClr val="1369B2"/>
                </a:solidFill>
                <a:latin typeface="Courier New" panose="02070309020205020404" pitchFamily="49" charset="0"/>
                <a:ea typeface="宋体" panose="02010600030101010101" pitchFamily="2" charset="-122"/>
              </a:rPr>
              <a:t>ser</a:t>
            </a:r>
            <a:r>
              <a:rPr lang="en-US" altLang="zh-CN" sz="1500" b="1" dirty="0">
                <a:solidFill>
                  <a:srgbClr val="1369B2"/>
                </a:solidFill>
                <a:latin typeface="Courier New" panose="02070309020205020404" pitchFamily="49" charset="0"/>
                <a:ea typeface="宋体" panose="02010600030101010101" pitchFamily="2" charset="-122"/>
              </a:rPr>
              <a:t>)</a:t>
            </a:r>
            <a:endParaRPr lang="zh-CN" altLang="zh-CN" sz="15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index = </a:t>
            </a:r>
            <a:r>
              <a:rPr lang="en-US" altLang="zh-CN" sz="1500" dirty="0" err="1">
                <a:solidFill>
                  <a:srgbClr val="000000"/>
                </a:solidFill>
                <a:latin typeface="Courier New" panose="02070309020205020404" pitchFamily="49" charset="0"/>
                <a:ea typeface="宋体" panose="02010600030101010101" pitchFamily="2" charset="-122"/>
              </a:rPr>
              <a:t>np.arange</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ser.shape</a:t>
            </a:r>
            <a:r>
              <a:rPr lang="en-US" altLang="zh-CN" sz="1500" dirty="0">
                <a:solidFill>
                  <a:srgbClr val="000000"/>
                </a:solidFill>
                <a:latin typeface="Courier New" panose="02070309020205020404" pitchFamily="49" charset="0"/>
                <a:ea typeface="宋体" panose="02010600030101010101" pitchFamily="2" charset="-122"/>
              </a:rPr>
              <a:t>[0])[rule]</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    outliers = </a:t>
            </a:r>
            <a:r>
              <a:rPr lang="en-US" altLang="zh-CN" sz="1500" dirty="0" err="1">
                <a:solidFill>
                  <a:srgbClr val="000000"/>
                </a:solidFill>
                <a:latin typeface="Courier New" panose="02070309020205020404" pitchFamily="49" charset="0"/>
                <a:ea typeface="宋体" panose="02010600030101010101" pitchFamily="2" charset="-122"/>
              </a:rPr>
              <a:t>ser.iloc</a:t>
            </a:r>
            <a:r>
              <a:rPr lang="en-US" altLang="zh-CN" sz="1500" dirty="0">
                <a:solidFill>
                  <a:srgbClr val="000000"/>
                </a:solidFill>
                <a:latin typeface="Courier New" panose="02070309020205020404" pitchFamily="49" charset="0"/>
                <a:ea typeface="宋体" panose="02010600030101010101" pitchFamily="2" charset="-122"/>
              </a:rPr>
              <a:t>[index]</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return outliers</a:t>
            </a:r>
            <a:endParaRPr lang="zh-CN" altLang="zh-CN" sz="1500" dirty="0">
              <a:solidFill>
                <a:srgbClr val="000000"/>
              </a:solidFill>
              <a:latin typeface="Courier New" panose="02070309020205020404" pitchFamily="49" charset="0"/>
              <a:ea typeface="宋体" panose="02010600030101010101" pitchFamily="2" charset="-122"/>
            </a:endParaRPr>
          </a:p>
        </p:txBody>
      </p:sp>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C5854BD2-95A8-2615-D778-3A061C808512}"/>
              </a:ext>
            </a:extLst>
          </p:cNvPr>
          <p:cNvSpPr/>
          <p:nvPr/>
        </p:nvSpPr>
        <p:spPr>
          <a:xfrm>
            <a:off x="1276318" y="1540390"/>
            <a:ext cx="38107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通过箱形图检测异常值</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1" name="矩形 10"/>
          <p:cNvSpPr/>
          <p:nvPr/>
        </p:nvSpPr>
        <p:spPr>
          <a:xfrm>
            <a:off x="1167746" y="2716451"/>
            <a:ext cx="2886479" cy="3416320"/>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如果想进一步知道异常值的位置，可以</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自定义一个函数</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，在该函数中</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根据箱形图识别异常值的规则进行判断</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，即只要一组数据中的值小于</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Q1 – 1.5IQR</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或者大于</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Q3 + 1.5IQR</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，就判断这个值是异常值。</a:t>
            </a:r>
          </a:p>
        </p:txBody>
      </p:sp>
    </p:spTree>
    <p:extLst>
      <p:ext uri="{BB962C8B-B14F-4D97-AF65-F5344CB8AC3E}">
        <p14:creationId xmlns:p14="http://schemas.microsoft.com/office/powerpoint/2010/main" val="4169481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30425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掌握异常值的处理方式，能够通过</a:t>
            </a:r>
            <a:r>
              <a:rPr lang="en-US" altLang="zh-CN" sz="1800" dirty="0">
                <a:solidFill>
                  <a:srgbClr val="1369B2"/>
                </a:solidFill>
                <a:latin typeface="微软雅黑" panose="020B0503020204020204" pitchFamily="34" charset="-122"/>
                <a:ea typeface="微软雅黑" panose="020B0503020204020204" pitchFamily="34" charset="-122"/>
                <a:cs typeface="+mn-ea"/>
              </a:rPr>
              <a:t>replace()</a:t>
            </a:r>
            <a:r>
              <a:rPr lang="zh-CN" altLang="zh-CN" sz="1800" dirty="0">
                <a:solidFill>
                  <a:srgbClr val="1369B2"/>
                </a:solidFill>
                <a:latin typeface="微软雅黑" panose="020B0503020204020204" pitchFamily="34" charset="-122"/>
                <a:ea typeface="微软雅黑" panose="020B0503020204020204" pitchFamily="34" charset="-122"/>
                <a:cs typeface="+mn-ea"/>
              </a:rPr>
              <a:t>方法</a:t>
            </a:r>
            <a:r>
              <a:rPr lang="zh-CN" altLang="zh-CN" sz="1800" dirty="0">
                <a:solidFill>
                  <a:srgbClr val="595959"/>
                </a:solidFill>
                <a:latin typeface="微软雅黑" panose="020B0503020204020204" pitchFamily="34" charset="-122"/>
                <a:ea typeface="微软雅黑" panose="020B0503020204020204" pitchFamily="34" charset="-122"/>
                <a:cs typeface="+mn-ea"/>
              </a:rPr>
              <a:t>替换数据中的异常值</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854986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4520003" y="3069754"/>
            <a:ext cx="5895683" cy="1938992"/>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异常值被检测出来之后，需要进一步</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确认是否为真正的异常值</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，等确认完以后再根据实际情况选择合适的方法进行解决</a:t>
            </a:r>
            <a:r>
              <a:rPr lang="zh-CN" altLang="en-US"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。如果是异常值，</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通常情况下会使用指定的值或根据一些算法计算的值替换异常值</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1"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40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语法格式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1E1BFBFC-8168-1953-8181-1D9657228AA6}"/>
              </a:ext>
            </a:extLst>
          </p:cNvPr>
          <p:cNvSpPr txBox="1"/>
          <p:nvPr/>
        </p:nvSpPr>
        <p:spPr>
          <a:xfrm>
            <a:off x="1287706" y="2112162"/>
            <a:ext cx="9560028" cy="1015663"/>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中提供了用于替换值的方法</a:t>
            </a:r>
            <a:r>
              <a:rPr lang="en-US" altLang="zh-CN" sz="2000" kern="0" dirty="0">
                <a:solidFill>
                  <a:srgbClr val="1369B2"/>
                </a:solidFill>
                <a:latin typeface="Microsoft YaHei" panose="020B0503020204020204" pitchFamily="34" charset="-122"/>
                <a:ea typeface="Microsoft YaHei" panose="020B0503020204020204" pitchFamily="34" charset="-122"/>
              </a:rPr>
              <a:t>replace()</a:t>
            </a:r>
            <a:r>
              <a:rPr lang="zh-CN" altLang="zh-CN" sz="2000" kern="0" dirty="0">
                <a:solidFill>
                  <a:srgbClr val="595959"/>
                </a:solidFill>
                <a:latin typeface="Microsoft YaHei" panose="020B0503020204020204" pitchFamily="34" charset="-122"/>
                <a:ea typeface="Microsoft YaHei" panose="020B0503020204020204" pitchFamily="34" charset="-122"/>
              </a:rPr>
              <a:t>，该方法不仅可以对单个值进行替换，还可以对多个值进行批量替换。</a:t>
            </a:r>
          </a:p>
        </p:txBody>
      </p:sp>
      <p:sp>
        <p:nvSpPr>
          <p:cNvPr id="7" name="矩形 6">
            <a:extLst>
              <a:ext uri="{FF2B5EF4-FFF2-40B4-BE49-F238E27FC236}">
                <a16:creationId xmlns:a16="http://schemas.microsoft.com/office/drawing/2014/main" id="{361CAA81-0507-65DC-AD31-AFCAEBF8588E}"/>
              </a:ext>
            </a:extLst>
          </p:cNvPr>
          <p:cNvSpPr/>
          <p:nvPr/>
        </p:nvSpPr>
        <p:spPr>
          <a:xfrm>
            <a:off x="1287706" y="3124734"/>
            <a:ext cx="9560028" cy="111730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630710" y="3318671"/>
            <a:ext cx="8596438" cy="719043"/>
          </a:xfrm>
          <a:prstGeom prst="rect">
            <a:avLst/>
          </a:prstGeom>
          <a:noFill/>
        </p:spPr>
        <p:txBody>
          <a:bodyPr wrap="square">
            <a:spAutoFit/>
          </a:bodyPr>
          <a:lstStyle/>
          <a:p>
            <a:pPr indent="266700"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replace(</a:t>
            </a:r>
            <a:r>
              <a:rPr lang="en-US" altLang="zh-CN" sz="1800" dirty="0" err="1">
                <a:solidFill>
                  <a:srgbClr val="000000"/>
                </a:solidFill>
                <a:latin typeface="Courier New" panose="02070309020205020404" pitchFamily="49" charset="0"/>
                <a:ea typeface="宋体" panose="02010600030101010101" pitchFamily="2" charset="-122"/>
              </a:rPr>
              <a:t>to_replace</a:t>
            </a:r>
            <a:r>
              <a:rPr lang="en-US" altLang="zh-CN" sz="1800" dirty="0">
                <a:solidFill>
                  <a:srgbClr val="000000"/>
                </a:solidFill>
                <a:latin typeface="Courier New" panose="02070309020205020404" pitchFamily="49" charset="0"/>
                <a:ea typeface="宋体" panose="02010600030101010101" pitchFamily="2" charset="-122"/>
              </a:rPr>
              <a:t>=None, value=</a:t>
            </a:r>
            <a:r>
              <a:rPr lang="en-US" altLang="zh-CN" sz="1800" dirty="0" err="1">
                <a:solidFill>
                  <a:srgbClr val="000000"/>
                </a:solidFill>
                <a:latin typeface="Courier New" panose="02070309020205020404" pitchFamily="49" charset="0"/>
                <a:ea typeface="宋体" panose="02010600030101010101" pitchFamily="2" charset="-122"/>
              </a:rPr>
              <a:t>NoDefault.no_default</a:t>
            </a:r>
            <a:r>
              <a:rPr lang="en-US" altLang="zh-CN" sz="1800" dirty="0">
                <a:solidFill>
                  <a:srgbClr val="000000"/>
                </a:solidFill>
                <a:latin typeface="Courier New" panose="02070309020205020404" pitchFamily="49" charset="0"/>
                <a:ea typeface="宋体" panose="02010600030101010101" pitchFamily="2" charset="-122"/>
              </a:rPr>
              <a:t>, </a:t>
            </a:r>
            <a:r>
              <a:rPr lang="en-US" altLang="zh-CN" sz="1800" dirty="0" err="1">
                <a:solidFill>
                  <a:srgbClr val="000000"/>
                </a:solidFill>
                <a:latin typeface="Courier New" panose="02070309020205020404" pitchFamily="49" charset="0"/>
                <a:ea typeface="宋体" panose="02010600030101010101" pitchFamily="2" charset="-122"/>
              </a:rPr>
              <a:t>inplace</a:t>
            </a:r>
            <a:r>
              <a:rPr lang="en-US" altLang="zh-CN" sz="1800" dirty="0">
                <a:solidFill>
                  <a:srgbClr val="000000"/>
                </a:solidFill>
                <a:latin typeface="Courier New" panose="02070309020205020404" pitchFamily="49" charset="0"/>
                <a:ea typeface="宋体" panose="02010600030101010101" pitchFamily="2" charset="-122"/>
              </a:rPr>
              <a:t>=False, limit=None, regex=False, method=</a:t>
            </a:r>
            <a:r>
              <a:rPr lang="en-US" altLang="zh-CN" sz="1800" dirty="0" err="1">
                <a:solidFill>
                  <a:srgbClr val="000000"/>
                </a:solidFill>
                <a:latin typeface="Courier New" panose="02070309020205020404" pitchFamily="49" charset="0"/>
                <a:ea typeface="宋体" panose="02010600030101010101" pitchFamily="2" charset="-122"/>
              </a:rPr>
              <a:t>NoDefault.no_default</a:t>
            </a:r>
            <a:r>
              <a:rPr lang="en-US" altLang="zh-CN" sz="1800" dirty="0">
                <a:solidFill>
                  <a:srgbClr val="000000"/>
                </a:solidFill>
                <a:latin typeface="Courier New" panose="02070309020205020404" pitchFamily="49" charset="0"/>
                <a:ea typeface="宋体" panose="02010600030101010101" pitchFamily="2" charset="-122"/>
              </a:rPr>
              <a:t>) </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9" name="文本框 8">
            <a:extLst>
              <a:ext uri="{FF2B5EF4-FFF2-40B4-BE49-F238E27FC236}">
                <a16:creationId xmlns:a16="http://schemas.microsoft.com/office/drawing/2014/main" id="{DF0A659E-D95A-F0D1-47BF-28CAA877788D}"/>
              </a:ext>
            </a:extLst>
          </p:cNvPr>
          <p:cNvSpPr txBox="1"/>
          <p:nvPr/>
        </p:nvSpPr>
        <p:spPr>
          <a:xfrm>
            <a:off x="1301370" y="4344603"/>
            <a:ext cx="10554476" cy="2169825"/>
          </a:xfrm>
          <a:prstGeom prst="rect">
            <a:avLst/>
          </a:prstGeom>
          <a:noFill/>
        </p:spPr>
        <p:txBody>
          <a:bodyPr wrap="square">
            <a:spAutoFit/>
          </a:bodyPr>
          <a:lstStyle/>
          <a:p>
            <a:pPr lvl="0" indent="-342900">
              <a:lnSpc>
                <a:spcPct val="15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to_replace</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被替换的值</a:t>
            </a:r>
            <a:r>
              <a:rPr lang="zh-CN" altLang="zh-CN" sz="1800" kern="0" dirty="0">
                <a:solidFill>
                  <a:srgbClr val="595959"/>
                </a:solidFill>
                <a:latin typeface="宋体" panose="02010600030101010101" pitchFamily="2" charset="-122"/>
                <a:ea typeface="宋体" panose="02010600030101010101" pitchFamily="2" charset="-122"/>
              </a:rPr>
              <a:t>。</a:t>
            </a:r>
          </a:p>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value</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替换后的值</a:t>
            </a:r>
            <a:r>
              <a:rPr lang="zh-CN" altLang="zh-CN" sz="1800" kern="0" dirty="0">
                <a:solidFill>
                  <a:srgbClr val="595959"/>
                </a:solidFill>
                <a:latin typeface="宋体" panose="02010600030101010101" pitchFamily="2" charset="-122"/>
                <a:ea typeface="宋体" panose="02010600030101010101" pitchFamily="2" charset="-122"/>
              </a:rPr>
              <a:t>。</a:t>
            </a:r>
          </a:p>
          <a:p>
            <a:pPr lvl="0" indent="-342900">
              <a:lnSpc>
                <a:spcPct val="15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inplace</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是否修改原数据</a:t>
            </a:r>
            <a:r>
              <a:rPr lang="zh-CN" altLang="zh-CN" sz="1800" kern="0" dirty="0">
                <a:solidFill>
                  <a:srgbClr val="595959"/>
                </a:solidFill>
                <a:latin typeface="宋体" panose="02010600030101010101" pitchFamily="2" charset="-122"/>
                <a:ea typeface="宋体" panose="02010600030101010101" pitchFamily="2" charset="-122"/>
              </a:rPr>
              <a:t>。</a:t>
            </a:r>
          </a:p>
          <a:p>
            <a:pPr marL="285750" indent="-285750">
              <a:lnSpc>
                <a:spcPct val="150000"/>
              </a:lnSpc>
              <a:buFont typeface="Wingdings" panose="05000000000000000000"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method</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替换的方式</a:t>
            </a:r>
            <a:r>
              <a:rPr lang="zh-CN" altLang="zh-CN" sz="1800" kern="0" dirty="0">
                <a:solidFill>
                  <a:srgbClr val="595959"/>
                </a:solidFill>
                <a:latin typeface="宋体" panose="02010600030101010101" pitchFamily="2" charset="-122"/>
                <a:ea typeface="宋体" panose="02010600030101010101" pitchFamily="2" charset="-122"/>
              </a:rPr>
              <a:t>，</a:t>
            </a:r>
            <a:r>
              <a:rPr lang="zh-CN" altLang="en-US" sz="1800" kern="0" dirty="0">
                <a:solidFill>
                  <a:srgbClr val="595959"/>
                </a:solidFill>
                <a:latin typeface="宋体" panose="02010600030101010101" pitchFamily="2" charset="-122"/>
                <a:ea typeface="宋体" panose="02010600030101010101" pitchFamily="2" charset="-122"/>
              </a:rPr>
              <a:t>默认值为</a:t>
            </a:r>
            <a:r>
              <a:rPr lang="en-US" altLang="zh-CN" sz="1800" kern="0" dirty="0" err="1">
                <a:solidFill>
                  <a:srgbClr val="595959"/>
                </a:solidFill>
                <a:latin typeface="宋体" panose="02010600030101010101" pitchFamily="2" charset="-122"/>
                <a:ea typeface="宋体" panose="02010600030101010101" pitchFamily="2" charset="-122"/>
              </a:rPr>
              <a:t>NoDefault.no_default</a:t>
            </a:r>
            <a:r>
              <a:rPr lang="zh-CN" altLang="en-US" sz="1800" kern="0" dirty="0">
                <a:solidFill>
                  <a:srgbClr val="595959"/>
                </a:solidFill>
                <a:latin typeface="宋体" panose="02010600030101010101" pitchFamily="2" charset="-122"/>
                <a:ea typeface="宋体" panose="02010600030101010101" pitchFamily="2" charset="-122"/>
              </a:rPr>
              <a:t>，表示替换过程中没有提供替换方式。该参数还支持取值</a:t>
            </a:r>
            <a:r>
              <a:rPr lang="en-US" altLang="zh-CN" sz="1800" kern="0" dirty="0">
                <a:solidFill>
                  <a:srgbClr val="595959"/>
                </a:solidFill>
                <a:latin typeface="宋体" panose="02010600030101010101" pitchFamily="2" charset="-122"/>
                <a:ea typeface="宋体" panose="02010600030101010101" pitchFamily="2" charset="-122"/>
              </a:rPr>
              <a:t>pad</a:t>
            </a:r>
            <a:r>
              <a:rPr lang="zh-CN" altLang="en-US" sz="1800" kern="0" dirty="0">
                <a:solidFill>
                  <a:srgbClr val="595959"/>
                </a:solidFill>
                <a:latin typeface="宋体" panose="02010600030101010101" pitchFamily="2" charset="-122"/>
                <a:ea typeface="宋体" panose="02010600030101010101" pitchFamily="2" charset="-122"/>
              </a:rPr>
              <a:t>、</a:t>
            </a:r>
            <a:r>
              <a:rPr lang="en-US" altLang="zh-CN" sz="1800" kern="0" dirty="0" err="1">
                <a:solidFill>
                  <a:srgbClr val="595959"/>
                </a:solidFill>
                <a:latin typeface="宋体" panose="02010600030101010101" pitchFamily="2" charset="-122"/>
                <a:ea typeface="宋体" panose="02010600030101010101" pitchFamily="2" charset="-122"/>
              </a:rPr>
              <a:t>ffill</a:t>
            </a:r>
            <a:r>
              <a:rPr lang="zh-CN" altLang="en-US" sz="1800" kern="0" dirty="0">
                <a:solidFill>
                  <a:srgbClr val="595959"/>
                </a:solidFill>
                <a:latin typeface="宋体" panose="02010600030101010101" pitchFamily="2" charset="-122"/>
                <a:ea typeface="宋体" panose="02010600030101010101" pitchFamily="2" charset="-122"/>
              </a:rPr>
              <a:t>和</a:t>
            </a:r>
            <a:r>
              <a:rPr lang="en-US" altLang="zh-CN" sz="1800" kern="0" dirty="0" err="1">
                <a:solidFill>
                  <a:srgbClr val="595959"/>
                </a:solidFill>
                <a:latin typeface="宋体" panose="02010600030101010101" pitchFamily="2" charset="-122"/>
                <a:ea typeface="宋体" panose="02010600030101010101" pitchFamily="2" charset="-122"/>
              </a:rPr>
              <a:t>bfill</a:t>
            </a:r>
            <a:r>
              <a:rPr lang="zh-CN" altLang="en-US" sz="1800" kern="0" dirty="0">
                <a:solidFill>
                  <a:srgbClr val="595959"/>
                </a:solidFill>
                <a:latin typeface="宋体" panose="02010600030101010101" pitchFamily="2" charset="-122"/>
                <a:ea typeface="宋体" panose="02010600030101010101" pitchFamily="2" charset="-122"/>
              </a:rPr>
              <a:t>，其中</a:t>
            </a:r>
            <a:r>
              <a:rPr lang="en-US" altLang="zh-CN" sz="1800" kern="0" dirty="0">
                <a:solidFill>
                  <a:srgbClr val="595959"/>
                </a:solidFill>
                <a:latin typeface="宋体" panose="02010600030101010101" pitchFamily="2" charset="-122"/>
                <a:ea typeface="宋体" panose="02010600030101010101" pitchFamily="2" charset="-122"/>
              </a:rPr>
              <a:t>pad</a:t>
            </a:r>
            <a:r>
              <a:rPr lang="zh-CN" altLang="en-US" sz="1800" kern="0" dirty="0">
                <a:solidFill>
                  <a:srgbClr val="595959"/>
                </a:solidFill>
                <a:latin typeface="宋体" panose="02010600030101010101" pitchFamily="2" charset="-122"/>
                <a:ea typeface="宋体" panose="02010600030101010101" pitchFamily="2" charset="-122"/>
              </a:rPr>
              <a:t>和</a:t>
            </a:r>
            <a:r>
              <a:rPr lang="en-US" altLang="zh-CN" sz="1800" kern="0" dirty="0" err="1">
                <a:solidFill>
                  <a:srgbClr val="595959"/>
                </a:solidFill>
                <a:latin typeface="宋体" panose="02010600030101010101" pitchFamily="2" charset="-122"/>
                <a:ea typeface="宋体" panose="02010600030101010101" pitchFamily="2" charset="-122"/>
              </a:rPr>
              <a:t>ffill</a:t>
            </a:r>
            <a:r>
              <a:rPr lang="zh-CN" altLang="en-US" sz="1800" kern="0" dirty="0">
                <a:solidFill>
                  <a:srgbClr val="595959"/>
                </a:solidFill>
                <a:latin typeface="宋体" panose="02010600030101010101" pitchFamily="2" charset="-122"/>
                <a:ea typeface="宋体" panose="02010600030101010101" pitchFamily="2" charset="-122"/>
              </a:rPr>
              <a:t>表示向前填充，</a:t>
            </a:r>
            <a:r>
              <a:rPr lang="en-US" altLang="zh-CN" sz="1800" kern="0" dirty="0" err="1">
                <a:solidFill>
                  <a:srgbClr val="595959"/>
                </a:solidFill>
                <a:latin typeface="宋体" panose="02010600030101010101" pitchFamily="2" charset="-122"/>
                <a:ea typeface="宋体" panose="02010600030101010101" pitchFamily="2" charset="-122"/>
              </a:rPr>
              <a:t>bfill</a:t>
            </a:r>
            <a:r>
              <a:rPr lang="zh-CN" altLang="en-US" sz="1800" kern="0" dirty="0">
                <a:solidFill>
                  <a:srgbClr val="595959"/>
                </a:solidFill>
                <a:latin typeface="宋体" panose="02010600030101010101" pitchFamily="2" charset="-122"/>
                <a:ea typeface="宋体" panose="02010600030101010101" pitchFamily="2" charset="-122"/>
              </a:rPr>
              <a:t>表示向后填充。</a:t>
            </a:r>
            <a:endParaRPr lang="zh-CN" altLang="zh-CN" sz="1800" kern="0" dirty="0">
              <a:solidFill>
                <a:srgbClr val="59595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03888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sp>
        <p:nvSpPr>
          <p:cNvPr id="10" name="文本框 9">
            <a:extLst>
              <a:ext uri="{FF2B5EF4-FFF2-40B4-BE49-F238E27FC236}">
                <a16:creationId xmlns:a16="http://schemas.microsoft.com/office/drawing/2014/main" id="{44D2FD6C-003F-F869-7647-9C0767F43D17}"/>
              </a:ext>
            </a:extLst>
          </p:cNvPr>
          <p:cNvSpPr txBox="1"/>
          <p:nvPr/>
        </p:nvSpPr>
        <p:spPr>
          <a:xfrm>
            <a:off x="1414686" y="2416446"/>
            <a:ext cx="2816797"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en-US" b="1" dirty="0">
                <a:latin typeface="黑体" panose="02010609060101010101" pitchFamily="49" charset="-122"/>
                <a:ea typeface="黑体" panose="02010609060101010101" pitchFamily="49" charset="-122"/>
                <a:cs typeface="+mn-ea"/>
              </a:rPr>
              <a:t>替换一个异常值</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1287706" y="3124734"/>
            <a:ext cx="9560028" cy="109714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9F3DCC8-58F8-42D9-C2A9-18C2C694DAF0}"/>
              </a:ext>
            </a:extLst>
          </p:cNvPr>
          <p:cNvSpPr txBox="1"/>
          <p:nvPr/>
        </p:nvSpPr>
        <p:spPr>
          <a:xfrm>
            <a:off x="1630710" y="3483139"/>
            <a:ext cx="8596438" cy="400494"/>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df_obj.</a:t>
            </a:r>
            <a:r>
              <a:rPr lang="en-US" altLang="zh-CN" sz="1800" b="1" dirty="0" err="1">
                <a:solidFill>
                  <a:srgbClr val="1369B2"/>
                </a:solidFill>
                <a:latin typeface="Courier New" panose="02070309020205020404" pitchFamily="49" charset="0"/>
                <a:ea typeface="宋体" panose="02010600030101010101" pitchFamily="2" charset="-122"/>
              </a:rPr>
              <a:t>replace</a:t>
            </a:r>
            <a:r>
              <a:rPr lang="en-US" altLang="zh-CN" sz="1800" b="1" dirty="0">
                <a:solidFill>
                  <a:srgbClr val="1369B2"/>
                </a:solidFill>
                <a:latin typeface="Courier New" panose="02070309020205020404" pitchFamily="49" charset="0"/>
                <a:ea typeface="宋体" panose="02010600030101010101" pitchFamily="2" charset="-122"/>
              </a:rPr>
              <a:t>(</a:t>
            </a:r>
            <a:r>
              <a:rPr lang="en-US" altLang="zh-CN" sz="1800" b="1" dirty="0" err="1">
                <a:solidFill>
                  <a:srgbClr val="1369B2"/>
                </a:solidFill>
                <a:latin typeface="Courier New" panose="02070309020205020404" pitchFamily="49" charset="0"/>
                <a:ea typeface="宋体" panose="02010600030101010101" pitchFamily="2" charset="-122"/>
              </a:rPr>
              <a:t>to_replace</a:t>
            </a:r>
            <a:r>
              <a:rPr lang="en-US" altLang="zh-CN" sz="1800" b="1" dirty="0">
                <a:solidFill>
                  <a:srgbClr val="1369B2"/>
                </a:solidFill>
                <a:latin typeface="Courier New" panose="02070309020205020404" pitchFamily="49" charset="0"/>
                <a:ea typeface="宋体" panose="02010600030101010101" pitchFamily="2" charset="-122"/>
              </a:rPr>
              <a:t>=23, value=3)</a:t>
            </a:r>
            <a:endParaRPr lang="zh-CN" altLang="zh-CN" sz="1800" b="1" dirty="0">
              <a:solidFill>
                <a:srgbClr val="1369B2"/>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2655977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异常值的处理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sp>
        <p:nvSpPr>
          <p:cNvPr id="10" name="文本框 9">
            <a:extLst>
              <a:ext uri="{FF2B5EF4-FFF2-40B4-BE49-F238E27FC236}">
                <a16:creationId xmlns:a16="http://schemas.microsoft.com/office/drawing/2014/main" id="{44D2FD6C-003F-F869-7647-9C0767F43D17}"/>
              </a:ext>
            </a:extLst>
          </p:cNvPr>
          <p:cNvSpPr txBox="1"/>
          <p:nvPr/>
        </p:nvSpPr>
        <p:spPr>
          <a:xfrm>
            <a:off x="1414686" y="2416446"/>
            <a:ext cx="2816797"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en-US" b="1" dirty="0">
                <a:latin typeface="黑体" panose="02010609060101010101" pitchFamily="49" charset="-122"/>
                <a:ea typeface="黑体" panose="02010609060101010101" pitchFamily="49" charset="-122"/>
                <a:cs typeface="+mn-ea"/>
              </a:rPr>
              <a:t>替换多个异常值</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1287706" y="4495580"/>
            <a:ext cx="9560028" cy="109714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9F3DCC8-58F8-42D9-C2A9-18C2C694DAF0}"/>
              </a:ext>
            </a:extLst>
          </p:cNvPr>
          <p:cNvSpPr txBox="1"/>
          <p:nvPr/>
        </p:nvSpPr>
        <p:spPr>
          <a:xfrm>
            <a:off x="1630710" y="4853985"/>
            <a:ext cx="8596438" cy="410882"/>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df_obj.replace</a:t>
            </a:r>
            <a:r>
              <a:rPr lang="en-US" altLang="zh-CN" sz="1800" dirty="0">
                <a:solidFill>
                  <a:srgbClr val="000000"/>
                </a:solidFill>
                <a:latin typeface="Courier New" panose="02070309020205020404" pitchFamily="49" charset="0"/>
                <a:ea typeface="宋体" panose="02010600030101010101" pitchFamily="2" charset="-122"/>
              </a:rPr>
              <a:t>(</a:t>
            </a:r>
            <a:r>
              <a:rPr lang="en-US" altLang="zh-CN" sz="1800" b="1" dirty="0" err="1">
                <a:solidFill>
                  <a:srgbClr val="1369B2"/>
                </a:solidFill>
                <a:latin typeface="Courier New" panose="02070309020205020404" pitchFamily="49" charset="0"/>
                <a:ea typeface="宋体" panose="02010600030101010101" pitchFamily="2" charset="-122"/>
              </a:rPr>
              <a:t>to_replace</a:t>
            </a:r>
            <a:r>
              <a:rPr lang="en-US" altLang="zh-CN" sz="1800" b="1" dirty="0">
                <a:solidFill>
                  <a:srgbClr val="1369B2"/>
                </a:solidFill>
                <a:latin typeface="Courier New" panose="02070309020205020404" pitchFamily="49" charset="0"/>
                <a:ea typeface="宋体" panose="02010600030101010101" pitchFamily="2" charset="-122"/>
              </a:rPr>
              <a:t>=[23, 50], value=[3, 2]</a:t>
            </a:r>
            <a:r>
              <a:rPr lang="en-US"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7" name="文本框 6">
            <a:extLst>
              <a:ext uri="{FF2B5EF4-FFF2-40B4-BE49-F238E27FC236}">
                <a16:creationId xmlns:a16="http://schemas.microsoft.com/office/drawing/2014/main" id="{35B67392-3B14-8F0D-0FBB-9AD67337A2A8}"/>
              </a:ext>
            </a:extLst>
          </p:cNvPr>
          <p:cNvSpPr txBox="1"/>
          <p:nvPr/>
        </p:nvSpPr>
        <p:spPr>
          <a:xfrm>
            <a:off x="1287706" y="2987452"/>
            <a:ext cx="9560028" cy="140807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1900" dirty="0"/>
              <a:t>如果希望同时替换数据中的多个异常值，那么可以在调用</a:t>
            </a:r>
            <a:r>
              <a:rPr lang="en-US" altLang="zh-CN" sz="1900" dirty="0"/>
              <a:t>replace()</a:t>
            </a:r>
            <a:r>
              <a:rPr lang="zh-CN" altLang="zh-CN" sz="1900" dirty="0"/>
              <a:t>方法替换异常值时</a:t>
            </a:r>
            <a:r>
              <a:rPr lang="zh-CN" altLang="zh-CN" sz="1900" dirty="0">
                <a:solidFill>
                  <a:srgbClr val="1369B2"/>
                </a:solidFill>
              </a:rPr>
              <a:t>给</a:t>
            </a:r>
            <a:r>
              <a:rPr lang="en-US" altLang="zh-CN" sz="1900" dirty="0" err="1">
                <a:solidFill>
                  <a:srgbClr val="1369B2"/>
                </a:solidFill>
              </a:rPr>
              <a:t>to_replace</a:t>
            </a:r>
            <a:r>
              <a:rPr lang="zh-CN" altLang="zh-CN" sz="1900" dirty="0">
                <a:solidFill>
                  <a:srgbClr val="1369B2"/>
                </a:solidFill>
              </a:rPr>
              <a:t>和</a:t>
            </a:r>
            <a:r>
              <a:rPr lang="en-US" altLang="zh-CN" sz="1900" dirty="0">
                <a:solidFill>
                  <a:srgbClr val="1369B2"/>
                </a:solidFill>
              </a:rPr>
              <a:t>value</a:t>
            </a:r>
            <a:r>
              <a:rPr lang="zh-CN" altLang="zh-CN" sz="1900" dirty="0">
                <a:solidFill>
                  <a:srgbClr val="1369B2"/>
                </a:solidFill>
              </a:rPr>
              <a:t>参数分别传入一个列表</a:t>
            </a:r>
            <a:r>
              <a:rPr lang="zh-CN" altLang="zh-CN" sz="1900" dirty="0"/>
              <a:t>，列表中分别存放了多个要被替换的异常值和替换的新值，它们的长度必须相同。</a:t>
            </a:r>
          </a:p>
        </p:txBody>
      </p:sp>
    </p:spTree>
    <p:extLst>
      <p:ext uri="{BB962C8B-B14F-4D97-AF65-F5344CB8AC3E}">
        <p14:creationId xmlns:p14="http://schemas.microsoft.com/office/powerpoint/2010/main" val="1600421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3911746"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章节概述</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 Summary</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1630710" y="2925738"/>
            <a:ext cx="8640960" cy="237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702030404030204" pitchFamily="34" charset="0"/>
                <a:ea typeface="宋体" pitchFamily="2" charset="-122"/>
              </a:defRPr>
            </a:lvl1pPr>
            <a:lvl2pPr marL="742950" indent="-285750">
              <a:defRPr>
                <a:solidFill>
                  <a:schemeClr val="tx1"/>
                </a:solidFill>
                <a:latin typeface="Calibri" panose="020F0702030404030204" pitchFamily="34" charset="0"/>
                <a:ea typeface="宋体" pitchFamily="2" charset="-122"/>
              </a:defRPr>
            </a:lvl2pPr>
            <a:lvl3pPr marL="1143000" indent="-228600">
              <a:defRPr>
                <a:solidFill>
                  <a:schemeClr val="tx1"/>
                </a:solidFill>
                <a:latin typeface="Calibri" panose="020F0702030404030204" pitchFamily="34" charset="0"/>
                <a:ea typeface="宋体" pitchFamily="2" charset="-122"/>
              </a:defRPr>
            </a:lvl3pPr>
            <a:lvl4pPr marL="1600200" indent="-228600">
              <a:defRPr>
                <a:solidFill>
                  <a:schemeClr val="tx1"/>
                </a:solidFill>
                <a:latin typeface="Calibri" panose="020F0702030404030204" pitchFamily="34" charset="0"/>
                <a:ea typeface="宋体" pitchFamily="2" charset="-122"/>
              </a:defRPr>
            </a:lvl4pPr>
            <a:lvl5pPr marL="2057400" indent="-228600">
              <a:defRPr>
                <a:solidFill>
                  <a:schemeClr val="tx1"/>
                </a:solidFill>
                <a:latin typeface="Calibri" panose="020F07020304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9pPr>
          </a:lstStyle>
          <a:p>
            <a:pPr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rPr>
              <a:t>在数据分析工作前期收集的数据或多或少会存在着一些瑕疵或不足，比如数据缺失、重复、格式不统一等，因此我们在分析数据之前需要先对数据进行预处理，包括</a:t>
            </a:r>
            <a:r>
              <a:rPr lang="zh-CN" altLang="zh-CN" sz="2000" dirty="0">
                <a:solidFill>
                  <a:srgbClr val="1369B2"/>
                </a:solidFill>
                <a:latin typeface="微软雅黑" panose="020B0503020204020204" pitchFamily="34" charset="-122"/>
                <a:ea typeface="微软雅黑" panose="020B0503020204020204" pitchFamily="34" charset="-122"/>
              </a:rPr>
              <a:t>数据清洗</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数据合并</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数据重塑</a:t>
            </a:r>
            <a:r>
              <a:rPr lang="zh-CN" altLang="zh-CN" sz="2000" dirty="0">
                <a:solidFill>
                  <a:srgbClr val="595959"/>
                </a:solidFill>
                <a:latin typeface="微软雅黑" panose="020B0503020204020204" pitchFamily="34" charset="-122"/>
                <a:ea typeface="微软雅黑" panose="020B0503020204020204" pitchFamily="34" charset="-122"/>
              </a:rPr>
              <a:t>和</a:t>
            </a:r>
            <a:r>
              <a:rPr lang="zh-CN" altLang="zh-CN" sz="2000" dirty="0">
                <a:solidFill>
                  <a:srgbClr val="1369B2"/>
                </a:solidFill>
                <a:latin typeface="微软雅黑" panose="020B0503020204020204" pitchFamily="34" charset="-122"/>
                <a:ea typeface="微软雅黑" panose="020B0503020204020204" pitchFamily="34" charset="-122"/>
              </a:rPr>
              <a:t>数据转换</a:t>
            </a:r>
            <a:r>
              <a:rPr lang="zh-CN" altLang="zh-CN" sz="2000" dirty="0">
                <a:solidFill>
                  <a:srgbClr val="595959"/>
                </a:solidFill>
                <a:latin typeface="微软雅黑" panose="020B0503020204020204" pitchFamily="34" charset="-122"/>
                <a:ea typeface="微软雅黑" panose="020B0503020204020204" pitchFamily="34" charset="-122"/>
              </a:rPr>
              <a:t>。为了处理这些问题数据，</a:t>
            </a:r>
            <a:r>
              <a:rPr lang="en-US" altLang="zh-CN" sz="2000" dirty="0">
                <a:solidFill>
                  <a:srgbClr val="595959"/>
                </a:solidFill>
                <a:latin typeface="微软雅黑" panose="020B0503020204020204" pitchFamily="34" charset="-122"/>
                <a:ea typeface="微软雅黑" panose="020B0503020204020204" pitchFamily="34" charset="-122"/>
              </a:rPr>
              <a:t>pandas</a:t>
            </a:r>
            <a:r>
              <a:rPr lang="zh-CN" altLang="zh-CN" sz="2000" dirty="0">
                <a:solidFill>
                  <a:srgbClr val="595959"/>
                </a:solidFill>
                <a:latin typeface="微软雅黑" panose="020B0503020204020204" pitchFamily="34" charset="-122"/>
                <a:ea typeface="微软雅黑" panose="020B0503020204020204" pitchFamily="34" charset="-122"/>
              </a:rPr>
              <a:t>提供了很多用于数据预处理的函数与方法。接下来，本章将针对</a:t>
            </a:r>
            <a:r>
              <a:rPr lang="en-US" altLang="zh-CN" sz="2000" dirty="0">
                <a:solidFill>
                  <a:srgbClr val="595959"/>
                </a:solidFill>
                <a:latin typeface="微软雅黑" panose="020B0503020204020204" pitchFamily="34" charset="-122"/>
                <a:ea typeface="微软雅黑" panose="020B0503020204020204" pitchFamily="34" charset="-122"/>
              </a:rPr>
              <a:t>pandas</a:t>
            </a:r>
            <a:r>
              <a:rPr lang="zh-CN" altLang="zh-CN" sz="2000" dirty="0">
                <a:solidFill>
                  <a:srgbClr val="595959"/>
                </a:solidFill>
                <a:latin typeface="微软雅黑" panose="020B0503020204020204" pitchFamily="34" charset="-122"/>
                <a:ea typeface="微软雅黑" panose="020B0503020204020204" pitchFamily="34" charset="-122"/>
              </a:rPr>
              <a:t>中数据预处理的内容进行详细地讲解。</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11.1.7</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转换数据类型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565698"/>
            <a:ext cx="4590731" cy="2592288"/>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602560"/>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熟悉数据类型的转换方式，能够通过</a:t>
            </a:r>
            <a:r>
              <a:rPr lang="en-US" altLang="zh-CN" sz="1800" dirty="0" err="1">
                <a:solidFill>
                  <a:srgbClr val="1369B2"/>
                </a:solidFill>
                <a:latin typeface="微软雅黑" panose="020B0503020204020204" pitchFamily="34" charset="-122"/>
                <a:ea typeface="微软雅黑" panose="020B0503020204020204" pitchFamily="34" charset="-122"/>
                <a:cs typeface="+mn-ea"/>
              </a:rPr>
              <a:t>astype</a:t>
            </a:r>
            <a:r>
              <a:rPr lang="en-US" altLang="zh-CN" sz="1800" dirty="0">
                <a:solidFill>
                  <a:srgbClr val="1369B2"/>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cs typeface="+mn-ea"/>
              </a:rPr>
              <a:t>方法</a:t>
            </a:r>
            <a:r>
              <a:rPr lang="zh-CN" altLang="zh-CN" sz="1800" dirty="0">
                <a:solidFill>
                  <a:srgbClr val="595959"/>
                </a:solidFill>
                <a:latin typeface="微软雅黑" panose="020B0503020204020204" pitchFamily="34" charset="-122"/>
                <a:ea typeface="微软雅黑" panose="020B0503020204020204" pitchFamily="34" charset="-122"/>
                <a:cs typeface="+mn-ea"/>
              </a:rPr>
              <a:t>或</a:t>
            </a:r>
            <a:r>
              <a:rPr lang="en-US" altLang="zh-CN" sz="1800" dirty="0" err="1">
                <a:solidFill>
                  <a:srgbClr val="1369B2"/>
                </a:solidFill>
                <a:latin typeface="微软雅黑" panose="020B0503020204020204" pitchFamily="34" charset="-122"/>
                <a:ea typeface="微软雅黑" panose="020B0503020204020204" pitchFamily="34" charset="-122"/>
                <a:cs typeface="+mn-ea"/>
              </a:rPr>
              <a:t>to_numberic</a:t>
            </a:r>
            <a:r>
              <a:rPr lang="en-US" altLang="zh-CN" sz="1800" dirty="0">
                <a:solidFill>
                  <a:srgbClr val="1369B2"/>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cs typeface="+mn-ea"/>
              </a:rPr>
              <a:t>函数</a:t>
            </a:r>
            <a:r>
              <a:rPr lang="zh-CN" altLang="zh-CN" sz="1800" dirty="0">
                <a:solidFill>
                  <a:srgbClr val="595959"/>
                </a:solidFill>
                <a:latin typeface="微软雅黑" panose="020B0503020204020204" pitchFamily="34" charset="-122"/>
                <a:ea typeface="微软雅黑" panose="020B0503020204020204" pitchFamily="34" charset="-122"/>
                <a:cs typeface="+mn-ea"/>
              </a:rPr>
              <a:t>转换数据类型</a:t>
            </a:r>
          </a:p>
        </p:txBody>
      </p:sp>
      <p:sp>
        <p:nvSpPr>
          <p:cNvPr id="16" name="原创设计师QQ598969553          _7"/>
          <p:cNvSpPr txBox="1"/>
          <p:nvPr/>
        </p:nvSpPr>
        <p:spPr>
          <a:xfrm>
            <a:off x="1019176" y="2945676"/>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412909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11.1.7</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转换数据类型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场景举例</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8" name="图片 7"/>
          <p:cNvPicPr/>
          <p:nvPr/>
        </p:nvPicPr>
        <p:blipFill>
          <a:blip r:embed="rId3"/>
          <a:stretch>
            <a:fillRect/>
          </a:stretch>
        </p:blipFill>
        <p:spPr>
          <a:xfrm>
            <a:off x="1276318" y="2493690"/>
            <a:ext cx="5616624" cy="1771280"/>
          </a:xfrm>
          <a:prstGeom prst="rect">
            <a:avLst/>
          </a:prstGeom>
        </p:spPr>
      </p:pic>
      <p:sp>
        <p:nvSpPr>
          <p:cNvPr id="9" name="文本框 8"/>
          <p:cNvSpPr txBox="1"/>
          <p:nvPr/>
        </p:nvSpPr>
        <p:spPr>
          <a:xfrm>
            <a:off x="7607374" y="2493690"/>
            <a:ext cx="3168352" cy="52322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如何计算交易金额？</a:t>
            </a:r>
          </a:p>
        </p:txBody>
      </p:sp>
      <p:sp>
        <p:nvSpPr>
          <p:cNvPr id="11" name="矩形标注 10">
            <a:extLst>
              <a:ext uri="{FF2B5EF4-FFF2-40B4-BE49-F238E27FC236}">
                <a16:creationId xmlns:a16="http://schemas.microsoft.com/office/drawing/2014/main" id="{2DD36134-4B9C-75E2-A84F-506C84C246CB}"/>
              </a:ext>
            </a:extLst>
          </p:cNvPr>
          <p:cNvSpPr/>
          <p:nvPr/>
        </p:nvSpPr>
        <p:spPr>
          <a:xfrm>
            <a:off x="1558702" y="4461845"/>
            <a:ext cx="4320480" cy="1254357"/>
          </a:xfrm>
          <a:prstGeom prst="wedgeRectCallout">
            <a:avLst>
              <a:gd name="adj1" fmla="val 24613"/>
              <a:gd name="adj2" fmla="val -728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5C2B2685-DAA3-969A-369C-E6BBAFDE9C01}"/>
              </a:ext>
            </a:extLst>
          </p:cNvPr>
          <p:cNvSpPr txBox="1"/>
          <p:nvPr/>
        </p:nvSpPr>
        <p:spPr>
          <a:xfrm>
            <a:off x="1803750" y="4515873"/>
            <a:ext cx="4003424" cy="1200329"/>
          </a:xfrm>
          <a:prstGeom prst="rect">
            <a:avLst/>
          </a:prstGeom>
          <a:noFill/>
        </p:spPr>
        <p:txBody>
          <a:bodyPr wrap="square" rtlCol="0">
            <a:spAutoFit/>
          </a:bodyPr>
          <a:lstStyle/>
          <a:p>
            <a:pPr>
              <a:lnSpc>
                <a:spcPct val="150000"/>
              </a:lnSpc>
            </a:pP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交易金额一列的数据带有符号“￥”，它们其实都是字符串类型的，无法直接参与统计运算</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2553424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11.1.7</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转换数据类型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场景举例</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 name="虚尾箭头 1"/>
          <p:cNvSpPr/>
          <p:nvPr/>
        </p:nvSpPr>
        <p:spPr>
          <a:xfrm rot="5400000">
            <a:off x="8700096" y="3277037"/>
            <a:ext cx="982908" cy="756084"/>
          </a:xfrm>
          <a:prstGeom prst="stripedRightArrow">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391350" y="4293248"/>
            <a:ext cx="3600400" cy="1289905"/>
          </a:xfrm>
          <a:prstGeom prst="rect">
            <a:avLst/>
          </a:prstGeom>
          <a:ln w="19050">
            <a:solidFill>
              <a:srgbClr val="1369B2"/>
            </a:solidFill>
            <a:prstDash val="sysDot"/>
          </a:ln>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先把交易金额数据里面的符号“￥”去掉，再把剩余的数字</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由字符串类型转换成浮点型</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pic>
        <p:nvPicPr>
          <p:cNvPr id="10" name="图片 9"/>
          <p:cNvPicPr/>
          <p:nvPr/>
        </p:nvPicPr>
        <p:blipFill>
          <a:blip r:embed="rId3"/>
          <a:stretch>
            <a:fillRect/>
          </a:stretch>
        </p:blipFill>
        <p:spPr>
          <a:xfrm>
            <a:off x="1276318" y="2493690"/>
            <a:ext cx="5616624" cy="1771280"/>
          </a:xfrm>
          <a:prstGeom prst="rect">
            <a:avLst/>
          </a:prstGeom>
        </p:spPr>
      </p:pic>
      <p:sp>
        <p:nvSpPr>
          <p:cNvPr id="13" name="文本框 12"/>
          <p:cNvSpPr txBox="1"/>
          <p:nvPr/>
        </p:nvSpPr>
        <p:spPr>
          <a:xfrm>
            <a:off x="7607374" y="2493690"/>
            <a:ext cx="3168352" cy="52322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如何计算交易金额？</a:t>
            </a:r>
          </a:p>
        </p:txBody>
      </p:sp>
      <p:sp>
        <p:nvSpPr>
          <p:cNvPr id="14" name="矩形标注 13">
            <a:extLst>
              <a:ext uri="{FF2B5EF4-FFF2-40B4-BE49-F238E27FC236}">
                <a16:creationId xmlns:a16="http://schemas.microsoft.com/office/drawing/2014/main" id="{2DD36134-4B9C-75E2-A84F-506C84C246CB}"/>
              </a:ext>
            </a:extLst>
          </p:cNvPr>
          <p:cNvSpPr/>
          <p:nvPr/>
        </p:nvSpPr>
        <p:spPr>
          <a:xfrm>
            <a:off x="1558702" y="4461845"/>
            <a:ext cx="4320480" cy="1254357"/>
          </a:xfrm>
          <a:prstGeom prst="wedgeRectCallout">
            <a:avLst>
              <a:gd name="adj1" fmla="val 24613"/>
              <a:gd name="adj2" fmla="val -728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5C2B2685-DAA3-969A-369C-E6BBAFDE9C01}"/>
              </a:ext>
            </a:extLst>
          </p:cNvPr>
          <p:cNvSpPr txBox="1"/>
          <p:nvPr/>
        </p:nvSpPr>
        <p:spPr>
          <a:xfrm>
            <a:off x="1803750" y="4515873"/>
            <a:ext cx="4003424" cy="1200329"/>
          </a:xfrm>
          <a:prstGeom prst="rect">
            <a:avLst/>
          </a:prstGeom>
          <a:noFill/>
        </p:spPr>
        <p:txBody>
          <a:bodyPr wrap="square" rtlCol="0">
            <a:spAutoFit/>
          </a:bodyPr>
          <a:lstStyle/>
          <a:p>
            <a:pPr>
              <a:lnSpc>
                <a:spcPct val="150000"/>
              </a:lnSpc>
            </a:pP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交易金额一列的数据带有符号“￥”，它们其实都是字符串类型的，无法直接参与统计运算</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1410085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11.1.7</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转换数据类型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转换方式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1" name="文本框 10">
            <a:extLst>
              <a:ext uri="{FF2B5EF4-FFF2-40B4-BE49-F238E27FC236}">
                <a16:creationId xmlns:a16="http://schemas.microsoft.com/office/drawing/2014/main" id="{44D2FD6C-003F-F869-7647-9C0767F43D17}"/>
              </a:ext>
            </a:extLst>
          </p:cNvPr>
          <p:cNvSpPr txBox="1"/>
          <p:nvPr/>
        </p:nvSpPr>
        <p:spPr>
          <a:xfrm>
            <a:off x="1414686" y="2739185"/>
            <a:ext cx="5298245"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通过</a:t>
            </a:r>
            <a:r>
              <a:rPr lang="en-US" altLang="zh-CN" b="1" dirty="0" err="1">
                <a:latin typeface="黑体" panose="02010609060101010101" pitchFamily="49" charset="-122"/>
                <a:ea typeface="黑体" panose="02010609060101010101" pitchFamily="49" charset="-122"/>
                <a:cs typeface="+mn-ea"/>
              </a:rPr>
              <a:t>astype</a:t>
            </a:r>
            <a:r>
              <a:rPr lang="en-US" altLang="zh-CN" b="1" dirty="0">
                <a:latin typeface="黑体" panose="02010609060101010101" pitchFamily="49" charset="-122"/>
                <a:ea typeface="黑体" panose="02010609060101010101" pitchFamily="49" charset="-122"/>
                <a:cs typeface="+mn-ea"/>
              </a:rPr>
              <a:t>()</a:t>
            </a:r>
            <a:r>
              <a:rPr lang="zh-CN" altLang="zh-CN" b="1" dirty="0">
                <a:latin typeface="黑体" panose="02010609060101010101" pitchFamily="49" charset="-122"/>
                <a:ea typeface="黑体" panose="02010609060101010101" pitchFamily="49" charset="-122"/>
                <a:cs typeface="+mn-ea"/>
              </a:rPr>
              <a:t>方法转换数据的类型</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8" name="文本框 17">
            <a:extLst>
              <a:ext uri="{FF2B5EF4-FFF2-40B4-BE49-F238E27FC236}">
                <a16:creationId xmlns:a16="http://schemas.microsoft.com/office/drawing/2014/main" id="{35B67392-3B14-8F0D-0FBB-9AD67337A2A8}"/>
              </a:ext>
            </a:extLst>
          </p:cNvPr>
          <p:cNvSpPr txBox="1"/>
          <p:nvPr/>
        </p:nvSpPr>
        <p:spPr>
          <a:xfrm>
            <a:off x="1287706" y="2061642"/>
            <a:ext cx="9560028" cy="519951"/>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2100" dirty="0"/>
              <a:t>pandas</a:t>
            </a:r>
            <a:r>
              <a:rPr lang="zh-CN" altLang="zh-CN" sz="2100" dirty="0"/>
              <a:t>中提供了用于转换数据类型的</a:t>
            </a:r>
            <a:r>
              <a:rPr lang="en-US" altLang="zh-CN" sz="2100" dirty="0" err="1"/>
              <a:t>a</a:t>
            </a:r>
            <a:r>
              <a:rPr lang="en-US" altLang="zh-CN" sz="2100" dirty="0" err="1">
                <a:solidFill>
                  <a:srgbClr val="1369B2"/>
                </a:solidFill>
              </a:rPr>
              <a:t>stype</a:t>
            </a:r>
            <a:r>
              <a:rPr lang="en-US" altLang="zh-CN" sz="2100" dirty="0">
                <a:solidFill>
                  <a:srgbClr val="1369B2"/>
                </a:solidFill>
              </a:rPr>
              <a:t>()</a:t>
            </a:r>
            <a:r>
              <a:rPr lang="zh-CN" altLang="zh-CN" sz="2100" dirty="0">
                <a:solidFill>
                  <a:srgbClr val="1369B2"/>
                </a:solidFill>
              </a:rPr>
              <a:t>方法</a:t>
            </a:r>
            <a:r>
              <a:rPr lang="zh-CN" altLang="zh-CN" sz="2100" dirty="0"/>
              <a:t>和</a:t>
            </a:r>
            <a:r>
              <a:rPr lang="en-US" altLang="zh-CN" sz="2100" dirty="0" err="1">
                <a:solidFill>
                  <a:srgbClr val="1369B2"/>
                </a:solidFill>
              </a:rPr>
              <a:t>to_numberic</a:t>
            </a:r>
            <a:r>
              <a:rPr lang="en-US" altLang="zh-CN" sz="2100" dirty="0">
                <a:solidFill>
                  <a:srgbClr val="1369B2"/>
                </a:solidFill>
              </a:rPr>
              <a:t>()</a:t>
            </a:r>
            <a:r>
              <a:rPr lang="zh-CN" altLang="zh-CN" sz="2100" dirty="0">
                <a:solidFill>
                  <a:srgbClr val="1369B2"/>
                </a:solidFill>
              </a:rPr>
              <a:t>函数</a:t>
            </a:r>
            <a:r>
              <a:rPr lang="zh-CN" altLang="en-US" sz="2100" dirty="0"/>
              <a:t>。</a:t>
            </a:r>
            <a:endParaRPr lang="zh-CN" altLang="zh-CN" sz="2100" dirty="0"/>
          </a:p>
        </p:txBody>
      </p:sp>
      <p:sp>
        <p:nvSpPr>
          <p:cNvPr id="19" name="矩形 18">
            <a:extLst>
              <a:ext uri="{FF2B5EF4-FFF2-40B4-BE49-F238E27FC236}">
                <a16:creationId xmlns:a16="http://schemas.microsoft.com/office/drawing/2014/main" id="{361CAA81-0507-65DC-AD31-AFCAEBF8588E}"/>
              </a:ext>
            </a:extLst>
          </p:cNvPr>
          <p:cNvSpPr/>
          <p:nvPr/>
        </p:nvSpPr>
        <p:spPr>
          <a:xfrm>
            <a:off x="1287706" y="3789834"/>
            <a:ext cx="9560028" cy="72008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9F3DCC8-58F8-42D9-C2A9-18C2C694DAF0}"/>
              </a:ext>
            </a:extLst>
          </p:cNvPr>
          <p:cNvSpPr txBox="1"/>
          <p:nvPr/>
        </p:nvSpPr>
        <p:spPr>
          <a:xfrm>
            <a:off x="1630710" y="3955491"/>
            <a:ext cx="8596438" cy="410882"/>
          </a:xfrm>
          <a:prstGeom prst="rect">
            <a:avLst/>
          </a:prstGeom>
          <a:noFill/>
        </p:spPr>
        <p:txBody>
          <a:bodyPr wrap="square">
            <a:spAutoFit/>
          </a:bodyPr>
          <a:lstStyle/>
          <a:p>
            <a:pPr indent="266700"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astype</a:t>
            </a:r>
            <a:r>
              <a:rPr lang="zh-CN" altLang="zh-CN" sz="1800" dirty="0">
                <a:solidFill>
                  <a:srgbClr val="000000"/>
                </a:solidFill>
                <a:latin typeface="Courier New" panose="02070309020205020404" pitchFamily="49" charset="0"/>
                <a:ea typeface="宋体" panose="02010600030101010101" pitchFamily="2" charset="-122"/>
              </a:rPr>
              <a:t>（</a:t>
            </a:r>
            <a:r>
              <a:rPr lang="en-US" altLang="zh-CN" sz="1800" dirty="0" err="1">
                <a:solidFill>
                  <a:srgbClr val="000000"/>
                </a:solidFill>
                <a:latin typeface="Courier New" panose="02070309020205020404" pitchFamily="49" charset="0"/>
                <a:ea typeface="宋体" panose="02010600030101010101" pitchFamily="2" charset="-122"/>
              </a:rPr>
              <a:t>dtype</a:t>
            </a:r>
            <a:r>
              <a:rPr lang="zh-CN" altLang="zh-CN" sz="1800" dirty="0">
                <a:solidFill>
                  <a:srgbClr val="000000"/>
                </a:solidFill>
                <a:latin typeface="Courier New" panose="02070309020205020404" pitchFamily="49" charset="0"/>
                <a:ea typeface="宋体" panose="02010600030101010101" pitchFamily="2" charset="-122"/>
              </a:rPr>
              <a:t>，</a:t>
            </a:r>
            <a:r>
              <a:rPr lang="en-US" altLang="zh-CN" sz="1800" dirty="0">
                <a:solidFill>
                  <a:srgbClr val="000000"/>
                </a:solidFill>
                <a:latin typeface="Courier New" panose="02070309020205020404" pitchFamily="49" charset="0"/>
                <a:ea typeface="宋体" panose="02010600030101010101" pitchFamily="2" charset="-122"/>
              </a:rPr>
              <a:t>copy=True</a:t>
            </a:r>
            <a:r>
              <a:rPr lang="zh-CN" altLang="zh-CN" sz="1800" dirty="0">
                <a:solidFill>
                  <a:srgbClr val="000000"/>
                </a:solidFill>
                <a:latin typeface="Courier New" panose="02070309020205020404" pitchFamily="49" charset="0"/>
                <a:ea typeface="宋体" panose="02010600030101010101" pitchFamily="2" charset="-122"/>
              </a:rPr>
              <a:t>，</a:t>
            </a:r>
            <a:r>
              <a:rPr lang="en-US" altLang="zh-CN" sz="1800" dirty="0">
                <a:solidFill>
                  <a:srgbClr val="000000"/>
                </a:solidFill>
                <a:latin typeface="Courier New" panose="02070309020205020404" pitchFamily="49" charset="0"/>
                <a:ea typeface="宋体" panose="02010600030101010101" pitchFamily="2" charset="-122"/>
              </a:rPr>
              <a:t>errors='raise'</a:t>
            </a:r>
            <a:r>
              <a:rPr lang="zh-CN" altLang="zh-CN" sz="1800" dirty="0">
                <a:solidFill>
                  <a:srgbClr val="000000"/>
                </a:solidFill>
                <a:latin typeface="Courier New" panose="02070309020205020404" pitchFamily="49" charset="0"/>
                <a:ea typeface="宋体" panose="02010600030101010101" pitchFamily="2" charset="-122"/>
              </a:rPr>
              <a:t>，</a:t>
            </a:r>
            <a:r>
              <a:rPr lang="en-US" altLang="zh-CN" sz="1800" dirty="0">
                <a:solidFill>
                  <a:srgbClr val="000000"/>
                </a:solidFill>
                <a:latin typeface="Courier New" panose="02070309020205020404" pitchFamily="49" charset="0"/>
                <a:ea typeface="宋体" panose="02010600030101010101" pitchFamily="2" charset="-122"/>
              </a:rPr>
              <a:t>** </a:t>
            </a:r>
            <a:r>
              <a:rPr lang="en-US" altLang="zh-CN" sz="1800" dirty="0" err="1">
                <a:solidFill>
                  <a:srgbClr val="000000"/>
                </a:solidFill>
                <a:latin typeface="Courier New" panose="02070309020205020404" pitchFamily="49" charset="0"/>
                <a:ea typeface="宋体" panose="02010600030101010101" pitchFamily="2" charset="-122"/>
              </a:rPr>
              <a:t>kwargs</a:t>
            </a:r>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a:t>
            </a:r>
          </a:p>
        </p:txBody>
      </p:sp>
      <p:sp>
        <p:nvSpPr>
          <p:cNvPr id="21" name="文本框 20">
            <a:extLst>
              <a:ext uri="{FF2B5EF4-FFF2-40B4-BE49-F238E27FC236}">
                <a16:creationId xmlns:a16="http://schemas.microsoft.com/office/drawing/2014/main" id="{DF0A659E-D95A-F0D1-47BF-28CAA877788D}"/>
              </a:ext>
            </a:extLst>
          </p:cNvPr>
          <p:cNvSpPr txBox="1"/>
          <p:nvPr/>
        </p:nvSpPr>
        <p:spPr>
          <a:xfrm>
            <a:off x="1301370" y="4509914"/>
            <a:ext cx="9546364" cy="1689373"/>
          </a:xfrm>
          <a:prstGeom prst="rect">
            <a:avLst/>
          </a:prstGeom>
          <a:noFill/>
        </p:spPr>
        <p:txBody>
          <a:bodyPr wrap="square">
            <a:spAutoFit/>
          </a:bodyPr>
          <a:lstStyle/>
          <a:p>
            <a:pPr indent="-342900">
              <a:lnSpc>
                <a:spcPct val="15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dtype</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数据的类型</a:t>
            </a:r>
            <a:r>
              <a:rPr lang="zh-CN" altLang="zh-CN" sz="1800" kern="0" dirty="0">
                <a:solidFill>
                  <a:srgbClr val="595959"/>
                </a:solidFill>
                <a:latin typeface="宋体" panose="02010600030101010101" pitchFamily="2" charset="-122"/>
                <a:ea typeface="宋体" panose="02010600030101010101" pitchFamily="2" charset="-122"/>
              </a:rPr>
              <a:t>。</a:t>
            </a: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copy</a:t>
            </a:r>
            <a:r>
              <a:rPr lang="zh-CN" altLang="zh-CN" sz="1800" kern="0" dirty="0">
                <a:solidFill>
                  <a:srgbClr val="595959"/>
                </a:solidFill>
                <a:latin typeface="宋体" panose="02010600030101010101" pitchFamily="2" charset="-122"/>
                <a:ea typeface="宋体" panose="02010600030101010101" pitchFamily="2" charset="-122"/>
              </a:rPr>
              <a:t>：是否</a:t>
            </a:r>
            <a:r>
              <a:rPr lang="zh-CN" altLang="zh-CN" sz="1800" kern="0" dirty="0">
                <a:solidFill>
                  <a:srgbClr val="1369B2"/>
                </a:solidFill>
                <a:latin typeface="宋体" panose="02010600030101010101" pitchFamily="2" charset="-122"/>
                <a:ea typeface="宋体" panose="02010600030101010101" pitchFamily="2" charset="-122"/>
              </a:rPr>
              <a:t>建立副本</a:t>
            </a:r>
            <a:r>
              <a:rPr lang="zh-CN" altLang="zh-CN" sz="1800" kern="0" dirty="0">
                <a:solidFill>
                  <a:srgbClr val="595959"/>
                </a:solidFill>
                <a:latin typeface="宋体" panose="02010600030101010101" pitchFamily="2" charset="-122"/>
                <a:ea typeface="宋体" panose="02010600030101010101" pitchFamily="2" charset="-122"/>
              </a:rPr>
              <a:t>，默认为</a:t>
            </a:r>
            <a:r>
              <a:rPr lang="en-US" altLang="zh-CN" sz="1800" kern="0" dirty="0">
                <a:solidFill>
                  <a:srgbClr val="595959"/>
                </a:solidFill>
                <a:latin typeface="宋体" panose="02010600030101010101" pitchFamily="2" charset="-122"/>
                <a:ea typeface="宋体" panose="02010600030101010101" pitchFamily="2" charset="-122"/>
              </a:rPr>
              <a:t>True</a:t>
            </a:r>
            <a:r>
              <a:rPr lang="zh-CN" altLang="zh-CN" sz="1800" kern="0" dirty="0">
                <a:solidFill>
                  <a:srgbClr val="595959"/>
                </a:solidFill>
                <a:latin typeface="宋体" panose="02010600030101010101" pitchFamily="2" charset="-122"/>
                <a:ea typeface="宋体" panose="02010600030101010101" pitchFamily="2" charset="-122"/>
              </a:rPr>
              <a:t>。</a:t>
            </a: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errors</a:t>
            </a:r>
            <a:r>
              <a:rPr lang="zh-CN" altLang="zh-CN"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1369B2"/>
                </a:solidFill>
                <a:latin typeface="宋体" panose="02010600030101010101" pitchFamily="2" charset="-122"/>
                <a:ea typeface="宋体" panose="02010600030101010101" pitchFamily="2" charset="-122"/>
              </a:rPr>
              <a:t>错误采取的处理方式</a:t>
            </a:r>
            <a:r>
              <a:rPr lang="zh-CN" altLang="zh-CN" sz="1800" kern="0" dirty="0">
                <a:solidFill>
                  <a:srgbClr val="595959"/>
                </a:solidFill>
                <a:latin typeface="宋体" panose="02010600030101010101" pitchFamily="2" charset="-122"/>
                <a:ea typeface="宋体" panose="02010600030101010101" pitchFamily="2" charset="-122"/>
              </a:rPr>
              <a:t>，可以取值为</a:t>
            </a:r>
            <a:r>
              <a:rPr lang="en-US" altLang="zh-CN" sz="1800" kern="0" dirty="0">
                <a:solidFill>
                  <a:srgbClr val="595959"/>
                </a:solidFill>
                <a:latin typeface="宋体" panose="02010600030101010101" pitchFamily="2" charset="-122"/>
                <a:ea typeface="宋体" panose="02010600030101010101" pitchFamily="2" charset="-122"/>
              </a:rPr>
              <a:t>raise</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ignore</a:t>
            </a:r>
            <a:r>
              <a:rPr lang="zh-CN" altLang="zh-CN" sz="1800" kern="0" dirty="0">
                <a:solidFill>
                  <a:srgbClr val="595959"/>
                </a:solidFill>
                <a:latin typeface="宋体" panose="02010600030101010101" pitchFamily="2" charset="-122"/>
                <a:ea typeface="宋体" panose="02010600030101010101" pitchFamily="2" charset="-122"/>
              </a:rPr>
              <a:t>。其中，</a:t>
            </a:r>
            <a:r>
              <a:rPr lang="en-US" altLang="zh-CN" sz="1800" kern="0" dirty="0">
                <a:solidFill>
                  <a:srgbClr val="595959"/>
                </a:solidFill>
                <a:latin typeface="宋体" panose="02010600030101010101" pitchFamily="2" charset="-122"/>
                <a:ea typeface="宋体" panose="02010600030101010101" pitchFamily="2" charset="-122"/>
              </a:rPr>
              <a:t>raise</a:t>
            </a:r>
            <a:r>
              <a:rPr lang="zh-CN" altLang="zh-CN" sz="1800" kern="0" dirty="0">
                <a:solidFill>
                  <a:srgbClr val="595959"/>
                </a:solidFill>
                <a:latin typeface="宋体" panose="02010600030101010101" pitchFamily="2" charset="-122"/>
                <a:ea typeface="宋体" panose="02010600030101010101" pitchFamily="2" charset="-122"/>
              </a:rPr>
              <a:t>表示允许引发异常，</a:t>
            </a:r>
            <a:r>
              <a:rPr lang="en-US" altLang="zh-CN" sz="1800" kern="0" dirty="0">
                <a:solidFill>
                  <a:srgbClr val="595959"/>
                </a:solidFill>
                <a:latin typeface="宋体" panose="02010600030101010101" pitchFamily="2" charset="-122"/>
                <a:ea typeface="宋体" panose="02010600030101010101" pitchFamily="2" charset="-122"/>
              </a:rPr>
              <a:t>ignore</a:t>
            </a:r>
            <a:r>
              <a:rPr lang="zh-CN" altLang="zh-CN" sz="1800" kern="0" dirty="0">
                <a:solidFill>
                  <a:srgbClr val="595959"/>
                </a:solidFill>
                <a:latin typeface="宋体" panose="02010600030101010101" pitchFamily="2" charset="-122"/>
                <a:ea typeface="宋体" panose="02010600030101010101" pitchFamily="2" charset="-122"/>
              </a:rPr>
              <a:t>表示抑制异常，默认为</a:t>
            </a:r>
            <a:r>
              <a:rPr lang="en-US" altLang="zh-CN" sz="1800" kern="0" dirty="0">
                <a:solidFill>
                  <a:srgbClr val="595959"/>
                </a:solidFill>
                <a:latin typeface="宋体" panose="02010600030101010101" pitchFamily="2" charset="-122"/>
                <a:ea typeface="宋体" panose="02010600030101010101" pitchFamily="2" charset="-122"/>
              </a:rPr>
              <a:t>raise</a:t>
            </a:r>
            <a:r>
              <a:rPr lang="zh-CN" altLang="zh-CN" sz="1800" kern="0" dirty="0">
                <a:solidFill>
                  <a:srgbClr val="595959"/>
                </a:solidFill>
                <a:latin typeface="宋体" panose="02010600030101010101" pitchFamily="2" charset="-122"/>
                <a:ea typeface="宋体" panose="02010600030101010101" pitchFamily="2" charset="-122"/>
              </a:rPr>
              <a:t>。</a:t>
            </a:r>
          </a:p>
        </p:txBody>
      </p:sp>
      <p:sp>
        <p:nvSpPr>
          <p:cNvPr id="22" name="文本框 21">
            <a:extLst>
              <a:ext uri="{FF2B5EF4-FFF2-40B4-BE49-F238E27FC236}">
                <a16:creationId xmlns:a16="http://schemas.microsoft.com/office/drawing/2014/main" id="{35B67392-3B14-8F0D-0FBB-9AD67337A2A8}"/>
              </a:ext>
            </a:extLst>
          </p:cNvPr>
          <p:cNvSpPr txBox="1"/>
          <p:nvPr/>
        </p:nvSpPr>
        <p:spPr>
          <a:xfrm>
            <a:off x="1287706" y="3257952"/>
            <a:ext cx="9560028" cy="47929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1900" dirty="0" err="1"/>
              <a:t>astype</a:t>
            </a:r>
            <a:r>
              <a:rPr lang="en-US" altLang="zh-CN" sz="1900" dirty="0"/>
              <a:t>()</a:t>
            </a:r>
            <a:r>
              <a:rPr lang="zh-CN" altLang="zh-CN" sz="1900" dirty="0"/>
              <a:t>方法</a:t>
            </a:r>
            <a:r>
              <a:rPr lang="zh-CN" altLang="en-US" sz="1900" dirty="0"/>
              <a:t>用于</a:t>
            </a:r>
            <a:r>
              <a:rPr lang="zh-CN" altLang="zh-CN" sz="1900" dirty="0">
                <a:solidFill>
                  <a:srgbClr val="1369B2"/>
                </a:solidFill>
              </a:rPr>
              <a:t>强制转换</a:t>
            </a:r>
            <a:r>
              <a:rPr lang="zh-CN" altLang="zh-CN" sz="1900" dirty="0"/>
              <a:t>数据的类型</a:t>
            </a:r>
            <a:r>
              <a:rPr lang="zh-CN" altLang="en-US" sz="1900" dirty="0"/>
              <a:t>。</a:t>
            </a:r>
            <a:endParaRPr lang="zh-CN" altLang="zh-CN" sz="1900" dirty="0"/>
          </a:p>
        </p:txBody>
      </p:sp>
    </p:spTree>
    <p:extLst>
      <p:ext uri="{BB962C8B-B14F-4D97-AF65-F5344CB8AC3E}">
        <p14:creationId xmlns:p14="http://schemas.microsoft.com/office/powerpoint/2010/main" val="345557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11.1.7</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转换数据类型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转换方式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文本框 8">
            <a:extLst>
              <a:ext uri="{FF2B5EF4-FFF2-40B4-BE49-F238E27FC236}">
                <a16:creationId xmlns:a16="http://schemas.microsoft.com/office/drawing/2014/main" id="{44D2FD6C-003F-F869-7647-9C0767F43D17}"/>
              </a:ext>
            </a:extLst>
          </p:cNvPr>
          <p:cNvSpPr txBox="1"/>
          <p:nvPr/>
        </p:nvSpPr>
        <p:spPr>
          <a:xfrm>
            <a:off x="1414686" y="2739185"/>
            <a:ext cx="5610831"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通过</a:t>
            </a:r>
            <a:r>
              <a:rPr lang="en-US" altLang="zh-CN" b="1" dirty="0" err="1">
                <a:latin typeface="黑体" panose="02010609060101010101" pitchFamily="49" charset="-122"/>
                <a:ea typeface="黑体" panose="02010609060101010101" pitchFamily="49" charset="-122"/>
                <a:cs typeface="+mn-ea"/>
              </a:rPr>
              <a:t>to_numeric</a:t>
            </a:r>
            <a:r>
              <a:rPr lang="en-US" altLang="zh-CN" b="1" dirty="0">
                <a:latin typeface="黑体" panose="02010609060101010101" pitchFamily="49" charset="-122"/>
                <a:ea typeface="黑体" panose="02010609060101010101" pitchFamily="49" charset="-122"/>
                <a:cs typeface="+mn-ea"/>
              </a:rPr>
              <a:t>()</a:t>
            </a:r>
            <a:r>
              <a:rPr lang="zh-CN" altLang="zh-CN" b="1" dirty="0">
                <a:latin typeface="黑体" panose="02010609060101010101" pitchFamily="49" charset="-122"/>
                <a:ea typeface="黑体" panose="02010609060101010101" pitchFamily="49" charset="-122"/>
                <a:cs typeface="+mn-ea"/>
              </a:rPr>
              <a:t>函数转换数据类型</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0" name="文本框 9">
            <a:extLst>
              <a:ext uri="{FF2B5EF4-FFF2-40B4-BE49-F238E27FC236}">
                <a16:creationId xmlns:a16="http://schemas.microsoft.com/office/drawing/2014/main" id="{35B67392-3B14-8F0D-0FBB-9AD67337A2A8}"/>
              </a:ext>
            </a:extLst>
          </p:cNvPr>
          <p:cNvSpPr txBox="1"/>
          <p:nvPr/>
        </p:nvSpPr>
        <p:spPr>
          <a:xfrm>
            <a:off x="1287706" y="2061642"/>
            <a:ext cx="9560028" cy="519951"/>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2100" dirty="0"/>
              <a:t>pandas</a:t>
            </a:r>
            <a:r>
              <a:rPr lang="zh-CN" altLang="zh-CN" sz="2100" dirty="0"/>
              <a:t>中提供了用于转换数据类型的</a:t>
            </a:r>
            <a:r>
              <a:rPr lang="en-US" altLang="zh-CN" sz="2100" dirty="0" err="1"/>
              <a:t>a</a:t>
            </a:r>
            <a:r>
              <a:rPr lang="en-US" altLang="zh-CN" sz="2100" dirty="0" err="1">
                <a:solidFill>
                  <a:srgbClr val="1369B2"/>
                </a:solidFill>
              </a:rPr>
              <a:t>stype</a:t>
            </a:r>
            <a:r>
              <a:rPr lang="en-US" altLang="zh-CN" sz="2100" dirty="0">
                <a:solidFill>
                  <a:srgbClr val="1369B2"/>
                </a:solidFill>
              </a:rPr>
              <a:t>()</a:t>
            </a:r>
            <a:r>
              <a:rPr lang="zh-CN" altLang="zh-CN" sz="2100" dirty="0">
                <a:solidFill>
                  <a:srgbClr val="1369B2"/>
                </a:solidFill>
              </a:rPr>
              <a:t>方法</a:t>
            </a:r>
            <a:r>
              <a:rPr lang="zh-CN" altLang="zh-CN" sz="2100" dirty="0"/>
              <a:t>和</a:t>
            </a:r>
            <a:r>
              <a:rPr lang="en-US" altLang="zh-CN" sz="2100" dirty="0" err="1">
                <a:solidFill>
                  <a:srgbClr val="1369B2"/>
                </a:solidFill>
              </a:rPr>
              <a:t>to_numberic</a:t>
            </a:r>
            <a:r>
              <a:rPr lang="en-US" altLang="zh-CN" sz="2100" dirty="0">
                <a:solidFill>
                  <a:srgbClr val="1369B2"/>
                </a:solidFill>
              </a:rPr>
              <a:t>()</a:t>
            </a:r>
            <a:r>
              <a:rPr lang="zh-CN" altLang="zh-CN" sz="2100" dirty="0">
                <a:solidFill>
                  <a:srgbClr val="1369B2"/>
                </a:solidFill>
              </a:rPr>
              <a:t>函数</a:t>
            </a:r>
            <a:r>
              <a:rPr lang="zh-CN" altLang="en-US" sz="2100" dirty="0"/>
              <a:t>。</a:t>
            </a:r>
            <a:endParaRPr lang="zh-CN" altLang="zh-CN" sz="2100" dirty="0"/>
          </a:p>
        </p:txBody>
      </p:sp>
      <p:sp>
        <p:nvSpPr>
          <p:cNvPr id="12" name="矩形 11">
            <a:extLst>
              <a:ext uri="{FF2B5EF4-FFF2-40B4-BE49-F238E27FC236}">
                <a16:creationId xmlns:a16="http://schemas.microsoft.com/office/drawing/2014/main" id="{361CAA81-0507-65DC-AD31-AFCAEBF8588E}"/>
              </a:ext>
            </a:extLst>
          </p:cNvPr>
          <p:cNvSpPr/>
          <p:nvPr/>
        </p:nvSpPr>
        <p:spPr>
          <a:xfrm>
            <a:off x="1287706" y="4185136"/>
            <a:ext cx="9560028" cy="68481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9F3DCC8-58F8-42D9-C2A9-18C2C694DAF0}"/>
              </a:ext>
            </a:extLst>
          </p:cNvPr>
          <p:cNvSpPr txBox="1"/>
          <p:nvPr/>
        </p:nvSpPr>
        <p:spPr>
          <a:xfrm>
            <a:off x="1630710" y="4327298"/>
            <a:ext cx="8596438" cy="400494"/>
          </a:xfrm>
          <a:prstGeom prst="rect">
            <a:avLst/>
          </a:prstGeom>
          <a:noFill/>
        </p:spPr>
        <p:txBody>
          <a:bodyPr wrap="square">
            <a:spAutoFit/>
          </a:bodyPr>
          <a:lstStyle/>
          <a:p>
            <a:pPr indent="266700"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to_numeric</a:t>
            </a:r>
            <a:r>
              <a:rPr lang="en-US" altLang="zh-CN" sz="1800" dirty="0">
                <a:solidFill>
                  <a:srgbClr val="000000"/>
                </a:solidFill>
                <a:latin typeface="Courier New" panose="02070309020205020404" pitchFamily="49" charset="0"/>
                <a:ea typeface="宋体" panose="02010600030101010101" pitchFamily="2" charset="-122"/>
              </a:rPr>
              <a:t>(</a:t>
            </a:r>
            <a:r>
              <a:rPr lang="en-US" altLang="zh-CN" sz="1800" dirty="0" err="1">
                <a:solidFill>
                  <a:srgbClr val="000000"/>
                </a:solidFill>
                <a:latin typeface="Courier New" panose="02070309020205020404" pitchFamily="49" charset="0"/>
                <a:ea typeface="宋体" panose="02010600030101010101" pitchFamily="2" charset="-122"/>
              </a:rPr>
              <a:t>arg</a:t>
            </a:r>
            <a:r>
              <a:rPr lang="en-US" altLang="zh-CN" sz="1800" dirty="0">
                <a:solidFill>
                  <a:srgbClr val="000000"/>
                </a:solidFill>
                <a:latin typeface="Courier New" panose="02070309020205020404" pitchFamily="49" charset="0"/>
                <a:ea typeface="宋体" panose="02010600030101010101" pitchFamily="2" charset="-122"/>
              </a:rPr>
              <a:t>, errors='raise', downcast=None)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4" name="文本框 13">
            <a:extLst>
              <a:ext uri="{FF2B5EF4-FFF2-40B4-BE49-F238E27FC236}">
                <a16:creationId xmlns:a16="http://schemas.microsoft.com/office/drawing/2014/main" id="{DF0A659E-D95A-F0D1-47BF-28CAA877788D}"/>
              </a:ext>
            </a:extLst>
          </p:cNvPr>
          <p:cNvSpPr txBox="1"/>
          <p:nvPr/>
        </p:nvSpPr>
        <p:spPr>
          <a:xfrm>
            <a:off x="1301370" y="4993411"/>
            <a:ext cx="9546364" cy="1532727"/>
          </a:xfrm>
          <a:prstGeom prst="rect">
            <a:avLst/>
          </a:prstGeom>
          <a:noFill/>
        </p:spPr>
        <p:txBody>
          <a:bodyPr wrap="square">
            <a:spAutoFit/>
          </a:bodyPr>
          <a:lstStyle/>
          <a:p>
            <a:pPr lvl="0" indent="-342900">
              <a:lnSpc>
                <a:spcPct val="13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arg</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要转换的数据</a:t>
            </a:r>
            <a:r>
              <a:rPr lang="zh-CN" altLang="zh-CN" sz="1800" kern="0" dirty="0">
                <a:solidFill>
                  <a:srgbClr val="595959"/>
                </a:solidFill>
                <a:latin typeface="宋体" panose="02010600030101010101" pitchFamily="2" charset="-122"/>
                <a:ea typeface="宋体" panose="02010600030101010101" pitchFamily="2" charset="-122"/>
              </a:rPr>
              <a:t>，可以是列表、一维数组、</a:t>
            </a:r>
            <a:r>
              <a:rPr lang="en-US" altLang="zh-CN" sz="1800" kern="0" dirty="0">
                <a:solidFill>
                  <a:srgbClr val="595959"/>
                </a:solidFill>
                <a:latin typeface="宋体" panose="02010600030101010101" pitchFamily="2" charset="-122"/>
                <a:ea typeface="宋体" panose="02010600030101010101" pitchFamily="2" charset="-122"/>
              </a:rPr>
              <a:t>Series</a:t>
            </a:r>
            <a:r>
              <a:rPr lang="zh-CN" altLang="zh-CN" sz="1800" kern="0" dirty="0">
                <a:solidFill>
                  <a:srgbClr val="595959"/>
                </a:solidFill>
                <a:latin typeface="宋体" panose="02010600030101010101" pitchFamily="2" charset="-122"/>
                <a:ea typeface="宋体" panose="02010600030101010101" pitchFamily="2" charset="-122"/>
              </a:rPr>
              <a:t>等。</a:t>
            </a:r>
          </a:p>
          <a:p>
            <a:pPr lvl="0" indent="-342900">
              <a:lnSpc>
                <a:spcPct val="13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errors</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错误采取的处理方式</a:t>
            </a:r>
            <a:r>
              <a:rPr lang="zh-CN" altLang="zh-CN" sz="1800" kern="0" dirty="0">
                <a:solidFill>
                  <a:srgbClr val="595959"/>
                </a:solidFill>
                <a:latin typeface="宋体" panose="02010600030101010101" pitchFamily="2" charset="-122"/>
                <a:ea typeface="宋体" panose="02010600030101010101" pitchFamily="2" charset="-122"/>
              </a:rPr>
              <a:t>。该参数支持</a:t>
            </a:r>
            <a:r>
              <a:rPr lang="en-US" altLang="zh-CN" sz="1800" kern="0" dirty="0">
                <a:solidFill>
                  <a:srgbClr val="595959"/>
                </a:solidFill>
                <a:latin typeface="宋体" panose="02010600030101010101" pitchFamily="2" charset="-122"/>
                <a:ea typeface="宋体" panose="02010600030101010101" pitchFamily="2" charset="-122"/>
              </a:rPr>
              <a:t>'ignore'</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'raise'</a:t>
            </a:r>
            <a:r>
              <a:rPr lang="zh-CN" altLang="zh-CN" sz="1800" kern="0" dirty="0">
                <a:solidFill>
                  <a:srgbClr val="595959"/>
                </a:solidFill>
                <a:latin typeface="宋体" panose="02010600030101010101" pitchFamily="2" charset="-122"/>
                <a:ea typeface="宋体" panose="02010600030101010101" pitchFamily="2" charset="-122"/>
              </a:rPr>
              <a:t>（默认值）、</a:t>
            </a:r>
            <a:r>
              <a:rPr lang="en-US" altLang="zh-CN" sz="1800" kern="0" dirty="0">
                <a:solidFill>
                  <a:srgbClr val="595959"/>
                </a:solidFill>
                <a:latin typeface="宋体" panose="02010600030101010101" pitchFamily="2" charset="-122"/>
                <a:ea typeface="宋体" panose="02010600030101010101" pitchFamily="2" charset="-122"/>
              </a:rPr>
              <a:t>'coerce'</a:t>
            </a:r>
            <a:r>
              <a:rPr lang="zh-CN" altLang="zh-CN" sz="1800" kern="0" dirty="0">
                <a:solidFill>
                  <a:srgbClr val="595959"/>
                </a:solidFill>
                <a:latin typeface="宋体" panose="02010600030101010101" pitchFamily="2" charset="-122"/>
                <a:ea typeface="宋体" panose="02010600030101010101" pitchFamily="2" charset="-122"/>
              </a:rPr>
              <a:t>三种取值，其中</a:t>
            </a:r>
            <a:r>
              <a:rPr lang="en-US" altLang="zh-CN" sz="1800" kern="0" dirty="0">
                <a:solidFill>
                  <a:srgbClr val="595959"/>
                </a:solidFill>
                <a:latin typeface="宋体" panose="02010600030101010101" pitchFamily="2" charset="-122"/>
                <a:ea typeface="宋体" panose="02010600030101010101" pitchFamily="2" charset="-122"/>
              </a:rPr>
              <a:t>'ignore'</a:t>
            </a:r>
            <a:r>
              <a:rPr lang="zh-CN" altLang="zh-CN" sz="1800" kern="0" dirty="0">
                <a:solidFill>
                  <a:srgbClr val="595959"/>
                </a:solidFill>
                <a:latin typeface="宋体" panose="02010600030101010101" pitchFamily="2" charset="-122"/>
                <a:ea typeface="宋体" panose="02010600030101010101" pitchFamily="2" charset="-122"/>
              </a:rPr>
              <a:t>表示无效解析时会忽略异常；</a:t>
            </a:r>
            <a:r>
              <a:rPr lang="en-US" altLang="zh-CN" sz="1800" kern="0" dirty="0">
                <a:solidFill>
                  <a:srgbClr val="595959"/>
                </a:solidFill>
                <a:latin typeface="宋体" panose="02010600030101010101" pitchFamily="2" charset="-122"/>
                <a:ea typeface="宋体" panose="02010600030101010101" pitchFamily="2" charset="-122"/>
              </a:rPr>
              <a:t>'raise'</a:t>
            </a:r>
            <a:r>
              <a:rPr lang="zh-CN" altLang="zh-CN" sz="1800" kern="0" dirty="0">
                <a:solidFill>
                  <a:srgbClr val="595959"/>
                </a:solidFill>
                <a:latin typeface="宋体" panose="02010600030101010101" pitchFamily="2" charset="-122"/>
                <a:ea typeface="宋体" panose="02010600030101010101" pitchFamily="2" charset="-122"/>
              </a:rPr>
              <a:t>表示无效解析时会引发异常；</a:t>
            </a:r>
            <a:r>
              <a:rPr lang="en-US" altLang="zh-CN" sz="1800" kern="0" dirty="0">
                <a:solidFill>
                  <a:srgbClr val="595959"/>
                </a:solidFill>
                <a:latin typeface="宋体" panose="02010600030101010101" pitchFamily="2" charset="-122"/>
                <a:ea typeface="宋体" panose="02010600030101010101" pitchFamily="2" charset="-122"/>
              </a:rPr>
              <a:t>'coerce'</a:t>
            </a:r>
            <a:r>
              <a:rPr lang="zh-CN" altLang="zh-CN" sz="1800" kern="0" dirty="0">
                <a:solidFill>
                  <a:srgbClr val="595959"/>
                </a:solidFill>
                <a:latin typeface="宋体" panose="02010600030101010101" pitchFamily="2" charset="-122"/>
                <a:ea typeface="宋体" panose="02010600030101010101" pitchFamily="2" charset="-122"/>
              </a:rPr>
              <a:t>表示无效解析时会将数值设置为</a:t>
            </a:r>
            <a:r>
              <a:rPr lang="en-US" altLang="zh-CN" sz="1800" kern="0" dirty="0" err="1">
                <a:solidFill>
                  <a:srgbClr val="595959"/>
                </a:solidFill>
                <a:latin typeface="宋体" panose="02010600030101010101" pitchFamily="2" charset="-122"/>
                <a:ea typeface="宋体" panose="02010600030101010101" pitchFamily="2" charset="-122"/>
              </a:rPr>
              <a:t>NaN</a:t>
            </a:r>
            <a:r>
              <a:rPr lang="zh-CN" altLang="zh-CN" sz="1800" kern="0" dirty="0">
                <a:solidFill>
                  <a:srgbClr val="595959"/>
                </a:solidFill>
                <a:latin typeface="宋体" panose="02010600030101010101" pitchFamily="2" charset="-122"/>
                <a:ea typeface="宋体" panose="02010600030101010101" pitchFamily="2" charset="-122"/>
              </a:rPr>
              <a:t>。</a:t>
            </a:r>
          </a:p>
        </p:txBody>
      </p:sp>
      <p:sp>
        <p:nvSpPr>
          <p:cNvPr id="28" name="文本框 27">
            <a:extLst>
              <a:ext uri="{FF2B5EF4-FFF2-40B4-BE49-F238E27FC236}">
                <a16:creationId xmlns:a16="http://schemas.microsoft.com/office/drawing/2014/main" id="{35B67392-3B14-8F0D-0FBB-9AD67337A2A8}"/>
              </a:ext>
            </a:extLst>
          </p:cNvPr>
          <p:cNvSpPr txBox="1"/>
          <p:nvPr/>
        </p:nvSpPr>
        <p:spPr>
          <a:xfrm>
            <a:off x="1287706" y="3205913"/>
            <a:ext cx="9560028" cy="969496"/>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1900" dirty="0" err="1"/>
              <a:t>to_numeric</a:t>
            </a:r>
            <a:r>
              <a:rPr lang="en-US" altLang="zh-CN" sz="1900" dirty="0"/>
              <a:t>()</a:t>
            </a:r>
            <a:r>
              <a:rPr lang="zh-CN" altLang="zh-CN" sz="1900" dirty="0"/>
              <a:t>函数用于</a:t>
            </a:r>
            <a:r>
              <a:rPr lang="zh-CN" altLang="zh-CN" sz="1900" dirty="0">
                <a:solidFill>
                  <a:srgbClr val="1369B2"/>
                </a:solidFill>
              </a:rPr>
              <a:t>将字符串、混合类型等一些复杂类型的数据转换为数值类型的数据</a:t>
            </a:r>
            <a:r>
              <a:rPr lang="zh-CN" altLang="zh-CN" sz="1900" dirty="0"/>
              <a:t>，并能够按照不同的参数配置灵活地处理这些复杂类型的数据。</a:t>
            </a:r>
          </a:p>
        </p:txBody>
      </p:sp>
    </p:spTree>
    <p:extLst>
      <p:ext uri="{BB962C8B-B14F-4D97-AF65-F5344CB8AC3E}">
        <p14:creationId xmlns:p14="http://schemas.microsoft.com/office/powerpoint/2010/main" val="522768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11.1.7</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转换数据类型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转换方式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文本框 8">
            <a:extLst>
              <a:ext uri="{FF2B5EF4-FFF2-40B4-BE49-F238E27FC236}">
                <a16:creationId xmlns:a16="http://schemas.microsoft.com/office/drawing/2014/main" id="{44D2FD6C-003F-F869-7647-9C0767F43D17}"/>
              </a:ext>
            </a:extLst>
          </p:cNvPr>
          <p:cNvSpPr txBox="1"/>
          <p:nvPr/>
        </p:nvSpPr>
        <p:spPr>
          <a:xfrm>
            <a:off x="1414686" y="2739185"/>
            <a:ext cx="5610831"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通过</a:t>
            </a:r>
            <a:r>
              <a:rPr lang="en-US" altLang="zh-CN" b="1" dirty="0" err="1">
                <a:latin typeface="黑体" panose="02010609060101010101" pitchFamily="49" charset="-122"/>
                <a:ea typeface="黑体" panose="02010609060101010101" pitchFamily="49" charset="-122"/>
                <a:cs typeface="+mn-ea"/>
              </a:rPr>
              <a:t>to_numeric</a:t>
            </a:r>
            <a:r>
              <a:rPr lang="en-US" altLang="zh-CN" b="1" dirty="0">
                <a:latin typeface="黑体" panose="02010609060101010101" pitchFamily="49" charset="-122"/>
                <a:ea typeface="黑体" panose="02010609060101010101" pitchFamily="49" charset="-122"/>
                <a:cs typeface="+mn-ea"/>
              </a:rPr>
              <a:t>()</a:t>
            </a:r>
            <a:r>
              <a:rPr lang="zh-CN" altLang="zh-CN" b="1" dirty="0">
                <a:latin typeface="黑体" panose="02010609060101010101" pitchFamily="49" charset="-122"/>
                <a:ea typeface="黑体" panose="02010609060101010101" pitchFamily="49" charset="-122"/>
                <a:cs typeface="+mn-ea"/>
              </a:rPr>
              <a:t>函数转换数据类型</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0" name="文本框 9">
            <a:extLst>
              <a:ext uri="{FF2B5EF4-FFF2-40B4-BE49-F238E27FC236}">
                <a16:creationId xmlns:a16="http://schemas.microsoft.com/office/drawing/2014/main" id="{35B67392-3B14-8F0D-0FBB-9AD67337A2A8}"/>
              </a:ext>
            </a:extLst>
          </p:cNvPr>
          <p:cNvSpPr txBox="1"/>
          <p:nvPr/>
        </p:nvSpPr>
        <p:spPr>
          <a:xfrm>
            <a:off x="1287706" y="2061642"/>
            <a:ext cx="9560028" cy="519951"/>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2100" dirty="0"/>
              <a:t>pandas</a:t>
            </a:r>
            <a:r>
              <a:rPr lang="zh-CN" altLang="zh-CN" sz="2100" dirty="0"/>
              <a:t>中提供了用于转换数据类型的</a:t>
            </a:r>
            <a:r>
              <a:rPr lang="en-US" altLang="zh-CN" sz="2100" dirty="0" err="1"/>
              <a:t>a</a:t>
            </a:r>
            <a:r>
              <a:rPr lang="en-US" altLang="zh-CN" sz="2100" dirty="0" err="1">
                <a:solidFill>
                  <a:srgbClr val="1369B2"/>
                </a:solidFill>
              </a:rPr>
              <a:t>stype</a:t>
            </a:r>
            <a:r>
              <a:rPr lang="en-US" altLang="zh-CN" sz="2100" dirty="0">
                <a:solidFill>
                  <a:srgbClr val="1369B2"/>
                </a:solidFill>
              </a:rPr>
              <a:t>()</a:t>
            </a:r>
            <a:r>
              <a:rPr lang="zh-CN" altLang="zh-CN" sz="2100" dirty="0">
                <a:solidFill>
                  <a:srgbClr val="1369B2"/>
                </a:solidFill>
              </a:rPr>
              <a:t>方法</a:t>
            </a:r>
            <a:r>
              <a:rPr lang="zh-CN" altLang="zh-CN" sz="2100" dirty="0"/>
              <a:t>和</a:t>
            </a:r>
            <a:r>
              <a:rPr lang="en-US" altLang="zh-CN" sz="2100" dirty="0" err="1">
                <a:solidFill>
                  <a:srgbClr val="1369B2"/>
                </a:solidFill>
              </a:rPr>
              <a:t>to_numberic</a:t>
            </a:r>
            <a:r>
              <a:rPr lang="en-US" altLang="zh-CN" sz="2100" dirty="0">
                <a:solidFill>
                  <a:srgbClr val="1369B2"/>
                </a:solidFill>
              </a:rPr>
              <a:t>()</a:t>
            </a:r>
            <a:r>
              <a:rPr lang="zh-CN" altLang="zh-CN" sz="2100" dirty="0">
                <a:solidFill>
                  <a:srgbClr val="1369B2"/>
                </a:solidFill>
              </a:rPr>
              <a:t>函数</a:t>
            </a:r>
            <a:r>
              <a:rPr lang="zh-CN" altLang="en-US" sz="2100" dirty="0"/>
              <a:t>。</a:t>
            </a:r>
            <a:endParaRPr lang="zh-CN" altLang="zh-CN" sz="2100" dirty="0"/>
          </a:p>
        </p:txBody>
      </p:sp>
      <p:sp>
        <p:nvSpPr>
          <p:cNvPr id="12" name="矩形 11">
            <a:extLst>
              <a:ext uri="{FF2B5EF4-FFF2-40B4-BE49-F238E27FC236}">
                <a16:creationId xmlns:a16="http://schemas.microsoft.com/office/drawing/2014/main" id="{361CAA81-0507-65DC-AD31-AFCAEBF8588E}"/>
              </a:ext>
            </a:extLst>
          </p:cNvPr>
          <p:cNvSpPr/>
          <p:nvPr/>
        </p:nvSpPr>
        <p:spPr>
          <a:xfrm>
            <a:off x="1287706" y="4185136"/>
            <a:ext cx="9560028" cy="68481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9F3DCC8-58F8-42D9-C2A9-18C2C694DAF0}"/>
              </a:ext>
            </a:extLst>
          </p:cNvPr>
          <p:cNvSpPr txBox="1"/>
          <p:nvPr/>
        </p:nvSpPr>
        <p:spPr>
          <a:xfrm>
            <a:off x="1630710" y="4327298"/>
            <a:ext cx="8596438" cy="400494"/>
          </a:xfrm>
          <a:prstGeom prst="rect">
            <a:avLst/>
          </a:prstGeom>
          <a:noFill/>
        </p:spPr>
        <p:txBody>
          <a:bodyPr wrap="square">
            <a:spAutoFit/>
          </a:bodyPr>
          <a:lstStyle/>
          <a:p>
            <a:pPr indent="266700"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to_numeric</a:t>
            </a:r>
            <a:r>
              <a:rPr lang="en-US" altLang="zh-CN" sz="1800" dirty="0">
                <a:solidFill>
                  <a:srgbClr val="000000"/>
                </a:solidFill>
                <a:latin typeface="Courier New" panose="02070309020205020404" pitchFamily="49" charset="0"/>
                <a:ea typeface="宋体" panose="02010600030101010101" pitchFamily="2" charset="-122"/>
              </a:rPr>
              <a:t>(</a:t>
            </a:r>
            <a:r>
              <a:rPr lang="en-US" altLang="zh-CN" sz="1800" dirty="0" err="1">
                <a:solidFill>
                  <a:srgbClr val="000000"/>
                </a:solidFill>
                <a:latin typeface="Courier New" panose="02070309020205020404" pitchFamily="49" charset="0"/>
                <a:ea typeface="宋体" panose="02010600030101010101" pitchFamily="2" charset="-122"/>
              </a:rPr>
              <a:t>arg</a:t>
            </a:r>
            <a:r>
              <a:rPr lang="en-US" altLang="zh-CN" sz="1800" dirty="0">
                <a:solidFill>
                  <a:srgbClr val="000000"/>
                </a:solidFill>
                <a:latin typeface="Courier New" panose="02070309020205020404" pitchFamily="49" charset="0"/>
                <a:ea typeface="宋体" panose="02010600030101010101" pitchFamily="2" charset="-122"/>
              </a:rPr>
              <a:t>, errors='raise', downcast=None)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4" name="文本框 13">
            <a:extLst>
              <a:ext uri="{FF2B5EF4-FFF2-40B4-BE49-F238E27FC236}">
                <a16:creationId xmlns:a16="http://schemas.microsoft.com/office/drawing/2014/main" id="{DF0A659E-D95A-F0D1-47BF-28CAA877788D}"/>
              </a:ext>
            </a:extLst>
          </p:cNvPr>
          <p:cNvSpPr txBox="1"/>
          <p:nvPr/>
        </p:nvSpPr>
        <p:spPr>
          <a:xfrm>
            <a:off x="1301370" y="4869954"/>
            <a:ext cx="9546364" cy="923330"/>
          </a:xfrm>
          <a:prstGeom prst="rect">
            <a:avLst/>
          </a:prstGeom>
          <a:noFill/>
        </p:spPr>
        <p:txBody>
          <a:bodyPr wrap="square">
            <a:spAutoFit/>
          </a:bodyPr>
          <a:lstStyle/>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downcast</a:t>
            </a:r>
            <a:r>
              <a:rPr lang="zh-CN" altLang="zh-CN" sz="1800" kern="0" dirty="0">
                <a:solidFill>
                  <a:srgbClr val="595959"/>
                </a:solidFill>
                <a:latin typeface="宋体" panose="02010600030101010101" pitchFamily="2" charset="-122"/>
                <a:ea typeface="宋体" panose="02010600030101010101" pitchFamily="2" charset="-122"/>
              </a:rPr>
              <a:t>：用于指定</a:t>
            </a:r>
            <a:r>
              <a:rPr lang="zh-CN" altLang="zh-CN" sz="1800" kern="0" dirty="0">
                <a:solidFill>
                  <a:srgbClr val="1369B2"/>
                </a:solidFill>
                <a:latin typeface="宋体" panose="02010600030101010101" pitchFamily="2" charset="-122"/>
                <a:ea typeface="宋体" panose="02010600030101010101" pitchFamily="2" charset="-122"/>
              </a:rPr>
              <a:t>最终要转换的类型</a:t>
            </a:r>
            <a:r>
              <a:rPr lang="zh-CN" altLang="zh-CN" sz="1800" kern="0" dirty="0">
                <a:solidFill>
                  <a:srgbClr val="595959"/>
                </a:solidFill>
                <a:latin typeface="宋体" panose="02010600030101010101" pitchFamily="2" charset="-122"/>
                <a:ea typeface="宋体" panose="02010600030101010101" pitchFamily="2" charset="-122"/>
              </a:rPr>
              <a:t>，该参数的取值可以是</a:t>
            </a:r>
            <a:r>
              <a:rPr lang="en-US" altLang="zh-CN" sz="1800" kern="0" dirty="0">
                <a:solidFill>
                  <a:srgbClr val="595959"/>
                </a:solidFill>
                <a:latin typeface="宋体" panose="02010600030101010101" pitchFamily="2" charset="-122"/>
                <a:ea typeface="宋体" panose="02010600030101010101" pitchFamily="2" charset="-122"/>
              </a:rPr>
              <a:t>'integer'</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'signed'</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'unsigned'</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'float'</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None</a:t>
            </a:r>
            <a:r>
              <a:rPr lang="zh-CN" altLang="zh-CN" sz="1800" kern="0" dirty="0">
                <a:solidFill>
                  <a:srgbClr val="595959"/>
                </a:solidFill>
                <a:latin typeface="宋体" panose="02010600030101010101" pitchFamily="2" charset="-122"/>
                <a:ea typeface="宋体" panose="02010600030101010101" pitchFamily="2" charset="-122"/>
              </a:rPr>
              <a:t>。</a:t>
            </a:r>
          </a:p>
        </p:txBody>
      </p:sp>
      <p:sp>
        <p:nvSpPr>
          <p:cNvPr id="28" name="文本框 27">
            <a:extLst>
              <a:ext uri="{FF2B5EF4-FFF2-40B4-BE49-F238E27FC236}">
                <a16:creationId xmlns:a16="http://schemas.microsoft.com/office/drawing/2014/main" id="{35B67392-3B14-8F0D-0FBB-9AD67337A2A8}"/>
              </a:ext>
            </a:extLst>
          </p:cNvPr>
          <p:cNvSpPr txBox="1"/>
          <p:nvPr/>
        </p:nvSpPr>
        <p:spPr>
          <a:xfrm>
            <a:off x="1287706" y="3205913"/>
            <a:ext cx="9560028" cy="969496"/>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1900" dirty="0" err="1"/>
              <a:t>to_numeric</a:t>
            </a:r>
            <a:r>
              <a:rPr lang="en-US" altLang="zh-CN" sz="1900" dirty="0"/>
              <a:t>()</a:t>
            </a:r>
            <a:r>
              <a:rPr lang="zh-CN" altLang="zh-CN" sz="1900" dirty="0"/>
              <a:t>函数用于</a:t>
            </a:r>
            <a:r>
              <a:rPr lang="zh-CN" altLang="zh-CN" sz="1900" dirty="0">
                <a:solidFill>
                  <a:srgbClr val="1369B2"/>
                </a:solidFill>
              </a:rPr>
              <a:t>将字符串、混合类型等一些复杂类型的数据转换为数值类型的数据</a:t>
            </a:r>
            <a:r>
              <a:rPr lang="zh-CN" altLang="zh-CN" sz="1900" dirty="0"/>
              <a:t>，并能够按照不同的参数配置灵活地处理这些复杂类型的数据。</a:t>
            </a:r>
          </a:p>
        </p:txBody>
      </p:sp>
    </p:spTree>
    <p:extLst>
      <p:ext uri="{BB962C8B-B14F-4D97-AF65-F5344CB8AC3E}">
        <p14:creationId xmlns:p14="http://schemas.microsoft.com/office/powerpoint/2010/main" val="425366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数据合并</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11.2</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48867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堆叠合并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掌握堆叠合并的方式，能够灵活使用</a:t>
            </a:r>
            <a:r>
              <a:rPr lang="en-US" altLang="zh-CN" sz="1800" dirty="0">
                <a:solidFill>
                  <a:srgbClr val="1369B2"/>
                </a:solidFill>
                <a:latin typeface="微软雅黑" panose="020B0503020204020204" pitchFamily="34" charset="-122"/>
                <a:ea typeface="微软雅黑" panose="020B0503020204020204" pitchFamily="34" charset="-122"/>
                <a:cs typeface="+mn-ea"/>
              </a:rPr>
              <a:t>concat()</a:t>
            </a:r>
            <a:r>
              <a:rPr lang="zh-CN" altLang="en-US" sz="1800" dirty="0">
                <a:solidFill>
                  <a:srgbClr val="1369B2"/>
                </a:solidFill>
                <a:latin typeface="微软雅黑" panose="020B0503020204020204" pitchFamily="34" charset="-122"/>
                <a:ea typeface="微软雅黑" panose="020B0503020204020204" pitchFamily="34" charset="-122"/>
                <a:cs typeface="+mn-ea"/>
              </a:rPr>
              <a:t>函数</a:t>
            </a:r>
            <a:r>
              <a:rPr lang="zh-CN" altLang="en-US" sz="1800" dirty="0">
                <a:solidFill>
                  <a:srgbClr val="595959"/>
                </a:solidFill>
                <a:latin typeface="微软雅黑" panose="020B0503020204020204" pitchFamily="34" charset="-122"/>
                <a:ea typeface="微软雅黑" panose="020B0503020204020204" pitchFamily="34" charset="-122"/>
                <a:cs typeface="+mn-ea"/>
              </a:rPr>
              <a:t>实现堆叠合并操作</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826991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堆叠合并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4520003" y="2709714"/>
            <a:ext cx="5895683" cy="2585323"/>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在进行数据分析之前，数据往往来源于不同的地方，有的来自文件，有的来自数据库，这些数据被读取之后需要进行合并，方便用户统一进行相关的操作。为了帮助用户实现数据合并的功能，</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pandas</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中提供了几种数据合并的方式，分别是</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堆叠合并</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主键合并</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根据索引合并</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合并重叠数据</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4"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155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堆叠合并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语法格式</a:t>
            </a:r>
          </a:p>
        </p:txBody>
      </p:sp>
      <p:sp>
        <p:nvSpPr>
          <p:cNvPr id="9" name="文本框 8">
            <a:extLst>
              <a:ext uri="{FF2B5EF4-FFF2-40B4-BE49-F238E27FC236}">
                <a16:creationId xmlns:a16="http://schemas.microsoft.com/office/drawing/2014/main" id="{1E1BFBFC-8168-1953-8181-1D9657228AA6}"/>
              </a:ext>
            </a:extLst>
          </p:cNvPr>
          <p:cNvSpPr txBox="1"/>
          <p:nvPr/>
        </p:nvSpPr>
        <p:spPr>
          <a:xfrm>
            <a:off x="1301370" y="2155716"/>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堆叠合并指的是沿着某个轴的方向将两个或两个以上的对象按照一定的逻辑关系进行合并。</a:t>
            </a: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中提供了一个用于堆叠合并的函数</a:t>
            </a:r>
            <a:r>
              <a:rPr lang="en-US" altLang="zh-CN" sz="2000" kern="0" dirty="0">
                <a:solidFill>
                  <a:srgbClr val="1369B2"/>
                </a:solidFill>
                <a:latin typeface="Microsoft YaHei" panose="020B0503020204020204" pitchFamily="34" charset="-122"/>
                <a:ea typeface="Microsoft YaHei" panose="020B0503020204020204" pitchFamily="34" charset="-122"/>
              </a:rPr>
              <a:t>concat()</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361CAA81-0507-65DC-AD31-AFCAEBF8588E}"/>
              </a:ext>
            </a:extLst>
          </p:cNvPr>
          <p:cNvSpPr/>
          <p:nvPr/>
        </p:nvSpPr>
        <p:spPr>
          <a:xfrm>
            <a:off x="1287706" y="3235870"/>
            <a:ext cx="9560028" cy="126377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1769501" y="3343765"/>
            <a:ext cx="8596438" cy="1037592"/>
          </a:xfrm>
          <a:prstGeom prst="rect">
            <a:avLst/>
          </a:prstGeom>
          <a:noFill/>
        </p:spPr>
        <p:txBody>
          <a:bodyPr wrap="square">
            <a:spAutoFit/>
          </a:bodyPr>
          <a:lstStyle/>
          <a:p>
            <a:pPr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concat(</a:t>
            </a:r>
            <a:r>
              <a:rPr lang="en-US" altLang="zh-CN" sz="1800" dirty="0" err="1">
                <a:solidFill>
                  <a:srgbClr val="000000"/>
                </a:solidFill>
                <a:latin typeface="Courier New" panose="02070309020205020404" pitchFamily="49" charset="0"/>
                <a:ea typeface="宋体" panose="02010600030101010101" pitchFamily="2" charset="-122"/>
              </a:rPr>
              <a:t>objs</a:t>
            </a:r>
            <a:r>
              <a:rPr lang="en-US" altLang="zh-CN" sz="1800" dirty="0">
                <a:solidFill>
                  <a:srgbClr val="000000"/>
                </a:solidFill>
                <a:latin typeface="Courier New" panose="02070309020205020404" pitchFamily="49" charset="0"/>
                <a:ea typeface="宋体" panose="02010600030101010101" pitchFamily="2" charset="-122"/>
              </a:rPr>
              <a:t>, axis=0, join='outer', </a:t>
            </a:r>
            <a:r>
              <a:rPr lang="en-US" altLang="zh-CN" sz="1800" dirty="0" err="1">
                <a:solidFill>
                  <a:srgbClr val="000000"/>
                </a:solidFill>
                <a:latin typeface="Courier New" panose="02070309020205020404" pitchFamily="49" charset="0"/>
                <a:ea typeface="宋体" panose="02010600030101010101" pitchFamily="2" charset="-122"/>
              </a:rPr>
              <a:t>ignore_index</a:t>
            </a:r>
            <a:r>
              <a:rPr lang="en-US" altLang="zh-CN" sz="1800" dirty="0">
                <a:solidFill>
                  <a:srgbClr val="000000"/>
                </a:solidFill>
                <a:latin typeface="Courier New" panose="02070309020205020404" pitchFamily="49" charset="0"/>
                <a:ea typeface="宋体" panose="02010600030101010101" pitchFamily="2" charset="-122"/>
              </a:rPr>
              <a:t>=False, keys=None, levels=None, names=None, </a:t>
            </a:r>
            <a:r>
              <a:rPr lang="en-US" altLang="zh-CN" sz="1800" dirty="0" err="1">
                <a:solidFill>
                  <a:srgbClr val="000000"/>
                </a:solidFill>
                <a:latin typeface="Courier New" panose="02070309020205020404" pitchFamily="49" charset="0"/>
                <a:ea typeface="宋体" panose="02010600030101010101" pitchFamily="2" charset="-122"/>
              </a:rPr>
              <a:t>verify_integrity</a:t>
            </a:r>
            <a:r>
              <a:rPr lang="en-US" altLang="zh-CN" sz="1800" dirty="0">
                <a:solidFill>
                  <a:srgbClr val="000000"/>
                </a:solidFill>
                <a:latin typeface="Courier New" panose="02070309020205020404" pitchFamily="49" charset="0"/>
                <a:ea typeface="宋体" panose="02010600030101010101" pitchFamily="2" charset="-122"/>
              </a:rPr>
              <a:t>=False, sort=False, copy=True)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7" name="文本框 16">
            <a:extLst>
              <a:ext uri="{FF2B5EF4-FFF2-40B4-BE49-F238E27FC236}">
                <a16:creationId xmlns:a16="http://schemas.microsoft.com/office/drawing/2014/main" id="{DF0A659E-D95A-F0D1-47BF-28CAA877788D}"/>
              </a:ext>
            </a:extLst>
          </p:cNvPr>
          <p:cNvSpPr txBox="1"/>
          <p:nvPr/>
        </p:nvSpPr>
        <p:spPr>
          <a:xfrm>
            <a:off x="1301370" y="4499639"/>
            <a:ext cx="9546364" cy="1338828"/>
          </a:xfrm>
          <a:prstGeom prst="rect">
            <a:avLst/>
          </a:prstGeom>
          <a:noFill/>
        </p:spPr>
        <p:txBody>
          <a:bodyPr wrap="square">
            <a:spAutoFit/>
          </a:bodyPr>
          <a:lstStyle/>
          <a:p>
            <a:pPr indent="-342900">
              <a:lnSpc>
                <a:spcPct val="15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objs</a:t>
            </a:r>
            <a:r>
              <a:rPr lang="zh-CN" altLang="zh-CN" sz="1800" kern="0" dirty="0">
                <a:solidFill>
                  <a:srgbClr val="595959"/>
                </a:solidFill>
                <a:latin typeface="宋体" panose="02010600030101010101" pitchFamily="2" charset="-122"/>
                <a:ea typeface="宋体" panose="02010600030101010101" pitchFamily="2" charset="-122"/>
              </a:rPr>
              <a:t>：表示要</a:t>
            </a:r>
            <a:r>
              <a:rPr lang="zh-CN" altLang="zh-CN" sz="1800" kern="0" dirty="0">
                <a:solidFill>
                  <a:srgbClr val="1369B2"/>
                </a:solidFill>
                <a:latin typeface="宋体" panose="02010600030101010101" pitchFamily="2" charset="-122"/>
                <a:ea typeface="宋体" panose="02010600030101010101" pitchFamily="2" charset="-122"/>
              </a:rPr>
              <a:t>合并的多个对象</a:t>
            </a:r>
            <a:r>
              <a:rPr lang="zh-CN" altLang="zh-CN" sz="1800" kern="0" dirty="0">
                <a:solidFill>
                  <a:srgbClr val="595959"/>
                </a:solidFill>
                <a:latin typeface="宋体" panose="02010600030101010101" pitchFamily="2" charset="-122"/>
                <a:ea typeface="宋体" panose="02010600030101010101" pitchFamily="2" charset="-122"/>
              </a:rPr>
              <a:t>，该参数接收包含</a:t>
            </a:r>
            <a:r>
              <a:rPr lang="en-US" altLang="zh-CN" sz="1800" kern="0" dirty="0">
                <a:solidFill>
                  <a:srgbClr val="595959"/>
                </a:solidFill>
                <a:latin typeface="宋体" panose="02010600030101010101" pitchFamily="2" charset="-122"/>
                <a:ea typeface="宋体" panose="02010600030101010101" pitchFamily="2" charset="-122"/>
              </a:rPr>
              <a:t>Series</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err="1">
                <a:solidFill>
                  <a:srgbClr val="595959"/>
                </a:solidFill>
                <a:latin typeface="宋体" panose="02010600030101010101" pitchFamily="2" charset="-122"/>
                <a:ea typeface="宋体" panose="02010600030101010101" pitchFamily="2" charset="-122"/>
              </a:rPr>
              <a:t>DataFrame</a:t>
            </a:r>
            <a:r>
              <a:rPr lang="zh-CN" altLang="zh-CN" sz="1800" kern="0" dirty="0">
                <a:solidFill>
                  <a:srgbClr val="595959"/>
                </a:solidFill>
                <a:latin typeface="宋体" panose="02010600030101010101" pitchFamily="2" charset="-122"/>
                <a:ea typeface="宋体" panose="02010600030101010101" pitchFamily="2" charset="-122"/>
              </a:rPr>
              <a:t>对象的序列或字典。</a:t>
            </a: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axis</a:t>
            </a:r>
            <a:r>
              <a:rPr lang="zh-CN" altLang="zh-CN" sz="1800" kern="0" dirty="0">
                <a:solidFill>
                  <a:srgbClr val="595959"/>
                </a:solidFill>
                <a:latin typeface="宋体" panose="02010600030101010101" pitchFamily="2" charset="-122"/>
                <a:ea typeface="宋体" panose="02010600030101010101" pitchFamily="2" charset="-122"/>
              </a:rPr>
              <a:t>：表示合并的</a:t>
            </a:r>
            <a:r>
              <a:rPr lang="zh-CN" altLang="zh-CN" sz="1800" kern="0" dirty="0">
                <a:solidFill>
                  <a:srgbClr val="1369B2"/>
                </a:solidFill>
                <a:latin typeface="宋体" panose="02010600030101010101" pitchFamily="2" charset="-122"/>
                <a:ea typeface="宋体" panose="02010600030101010101" pitchFamily="2" charset="-122"/>
              </a:rPr>
              <a:t>轴方向</a:t>
            </a:r>
            <a:r>
              <a:rPr lang="zh-CN" altLang="zh-CN" sz="1800" kern="0" dirty="0">
                <a:solidFill>
                  <a:srgbClr val="595959"/>
                </a:solidFill>
                <a:latin typeface="宋体" panose="02010600030101010101" pitchFamily="2" charset="-122"/>
                <a:ea typeface="宋体" panose="02010600030101010101" pitchFamily="2" charset="-122"/>
              </a:rPr>
              <a:t>，取值可以是</a:t>
            </a:r>
            <a:r>
              <a:rPr lang="en-US" altLang="zh-CN" sz="1800" kern="0" dirty="0">
                <a:solidFill>
                  <a:srgbClr val="595959"/>
                </a:solidFill>
                <a:latin typeface="宋体" panose="02010600030101010101" pitchFamily="2" charset="-122"/>
                <a:ea typeface="宋体" panose="02010600030101010101" pitchFamily="2" charset="-122"/>
              </a:rPr>
              <a:t>0</a:t>
            </a:r>
            <a:r>
              <a:rPr lang="zh-CN" altLang="zh-CN" sz="1800" kern="0" dirty="0">
                <a:solidFill>
                  <a:srgbClr val="595959"/>
                </a:solidFill>
                <a:latin typeface="宋体" panose="02010600030101010101" pitchFamily="2" charset="-122"/>
                <a:ea typeface="宋体" panose="02010600030101010101" pitchFamily="2" charset="-122"/>
              </a:rPr>
              <a:t>（默认值）或</a:t>
            </a:r>
            <a:r>
              <a:rPr lang="en-US" altLang="zh-CN" sz="1800" kern="0" dirty="0">
                <a:solidFill>
                  <a:srgbClr val="595959"/>
                </a:solidFill>
                <a:latin typeface="宋体" panose="02010600030101010101" pitchFamily="2" charset="-122"/>
                <a:ea typeface="宋体" panose="02010600030101010101" pitchFamily="2" charset="-122"/>
              </a:rPr>
              <a:t>'index'</a:t>
            </a:r>
            <a:r>
              <a:rPr lang="zh-CN" altLang="zh-CN" sz="1800" kern="0" dirty="0">
                <a:solidFill>
                  <a:srgbClr val="595959"/>
                </a:solidFill>
                <a:latin typeface="宋体" panose="02010600030101010101" pitchFamily="2" charset="-122"/>
                <a:ea typeface="宋体" panose="02010600030101010101" pitchFamily="2" charset="-122"/>
              </a:rPr>
              <a:t>和</a:t>
            </a:r>
            <a:r>
              <a:rPr lang="en-US" altLang="zh-CN" sz="1800" kern="0" dirty="0">
                <a:solidFill>
                  <a:srgbClr val="595959"/>
                </a:solidFill>
                <a:latin typeface="宋体" panose="02010600030101010101" pitchFamily="2" charset="-122"/>
                <a:ea typeface="宋体" panose="02010600030101010101" pitchFamily="2" charset="-122"/>
              </a:rPr>
              <a:t>1</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'columns'</a:t>
            </a:r>
            <a:r>
              <a:rPr lang="zh-CN" altLang="zh-CN" sz="1800" kern="0" dirty="0">
                <a:solidFill>
                  <a:srgbClr val="595959"/>
                </a:solidFill>
                <a:latin typeface="宋体" panose="02010600030101010101" pitchFamily="2" charset="-122"/>
                <a:ea typeface="宋体" panose="02010600030101010101" pitchFamily="2" charset="-122"/>
              </a:rPr>
              <a:t>，其中</a:t>
            </a:r>
            <a:r>
              <a:rPr lang="en-US" altLang="zh-CN" sz="1800" kern="0" dirty="0">
                <a:solidFill>
                  <a:srgbClr val="595959"/>
                </a:solidFill>
                <a:latin typeface="宋体" panose="02010600030101010101" pitchFamily="2" charset="-122"/>
                <a:ea typeface="宋体" panose="02010600030101010101" pitchFamily="2" charset="-122"/>
              </a:rPr>
              <a:t>0</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'index'</a:t>
            </a:r>
            <a:r>
              <a:rPr lang="zh-CN" altLang="zh-CN" sz="1800" kern="0" dirty="0">
                <a:solidFill>
                  <a:srgbClr val="595959"/>
                </a:solidFill>
                <a:latin typeface="宋体" panose="02010600030101010101" pitchFamily="2" charset="-122"/>
                <a:ea typeface="宋体" panose="02010600030101010101" pitchFamily="2" charset="-122"/>
              </a:rPr>
              <a:t>表示纵向堆叠，</a:t>
            </a:r>
            <a:r>
              <a:rPr lang="en-US" altLang="zh-CN" sz="1800" kern="0" dirty="0">
                <a:solidFill>
                  <a:srgbClr val="595959"/>
                </a:solidFill>
                <a:latin typeface="宋体" panose="02010600030101010101" pitchFamily="2" charset="-122"/>
                <a:ea typeface="宋体" panose="02010600030101010101" pitchFamily="2" charset="-122"/>
              </a:rPr>
              <a:t>1</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'columns'</a:t>
            </a:r>
            <a:r>
              <a:rPr lang="zh-CN" altLang="zh-CN" sz="1800" kern="0" dirty="0">
                <a:solidFill>
                  <a:srgbClr val="595959"/>
                </a:solidFill>
                <a:latin typeface="宋体" panose="02010600030101010101" pitchFamily="2" charset="-122"/>
                <a:ea typeface="宋体" panose="02010600030101010101" pitchFamily="2" charset="-122"/>
              </a:rPr>
              <a:t>表示横向堆叠。</a:t>
            </a:r>
          </a:p>
        </p:txBody>
      </p:sp>
    </p:spTree>
    <p:extLst>
      <p:ext uri="{BB962C8B-B14F-4D97-AF65-F5344CB8AC3E}">
        <p14:creationId xmlns:p14="http://schemas.microsoft.com/office/powerpoint/2010/main" val="372228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2" name="组合 1"/>
          <p:cNvGrpSpPr/>
          <p:nvPr/>
        </p:nvGrpSpPr>
        <p:grpSpPr>
          <a:xfrm>
            <a:off x="3119265" y="2061642"/>
            <a:ext cx="6047883" cy="635241"/>
            <a:chOff x="3119265" y="2349674"/>
            <a:chExt cx="6047883" cy="635241"/>
          </a:xfrm>
        </p:grpSpPr>
        <p:grpSp>
          <p:nvGrpSpPr>
            <p:cNvPr id="31" name="组合 30"/>
            <p:cNvGrpSpPr/>
            <p:nvPr/>
          </p:nvGrpSpPr>
          <p:grpSpPr>
            <a:xfrm>
              <a:off x="3119265" y="2371853"/>
              <a:ext cx="1192190" cy="613062"/>
              <a:chOff x="2215144" y="982844"/>
              <a:chExt cx="1244730" cy="842780"/>
            </a:xfrm>
          </p:grpSpPr>
          <p:sp>
            <p:nvSpPr>
              <p:cNvPr id="32" name="平行四边形 31"/>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3"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4024817" y="2349674"/>
              <a:ext cx="5142331" cy="613062"/>
              <a:chOff x="4315150" y="953426"/>
              <a:chExt cx="3857250" cy="540057"/>
            </a:xfrm>
          </p:grpSpPr>
          <p:sp>
            <p:nvSpPr>
              <p:cNvPr id="44" name="矩形 43"/>
              <p:cNvSpPr/>
              <p:nvPr/>
            </p:nvSpPr>
            <p:spPr>
              <a:xfrm>
                <a:off x="4841196" y="1036090"/>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数据清洗</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4" name="平行四边形 5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3" name="组合 2"/>
          <p:cNvGrpSpPr/>
          <p:nvPr/>
        </p:nvGrpSpPr>
        <p:grpSpPr>
          <a:xfrm>
            <a:off x="3119265" y="2936999"/>
            <a:ext cx="6047883" cy="635232"/>
            <a:chOff x="3119265" y="3275425"/>
            <a:chExt cx="6047883" cy="635232"/>
          </a:xfrm>
        </p:grpSpPr>
        <p:grpSp>
          <p:nvGrpSpPr>
            <p:cNvPr id="34" name="组合 33"/>
            <p:cNvGrpSpPr/>
            <p:nvPr/>
          </p:nvGrpSpPr>
          <p:grpSpPr>
            <a:xfrm>
              <a:off x="3119265" y="3292251"/>
              <a:ext cx="1192190" cy="618406"/>
              <a:chOff x="2215144" y="2026500"/>
              <a:chExt cx="1244730" cy="850129"/>
            </a:xfrm>
          </p:grpSpPr>
          <p:sp>
            <p:nvSpPr>
              <p:cNvPr id="35" name="平行四边形 34"/>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6"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5" name="组合 54"/>
            <p:cNvGrpSpPr/>
            <p:nvPr/>
          </p:nvGrpSpPr>
          <p:grpSpPr>
            <a:xfrm>
              <a:off x="4024817" y="3275425"/>
              <a:ext cx="5142331" cy="613062"/>
              <a:chOff x="4315150" y="1647579"/>
              <a:chExt cx="3857250" cy="540057"/>
            </a:xfrm>
          </p:grpSpPr>
          <p:sp>
            <p:nvSpPr>
              <p:cNvPr id="56" name="矩形 55"/>
              <p:cNvSpPr/>
              <p:nvPr/>
            </p:nvSpPr>
            <p:spPr>
              <a:xfrm>
                <a:off x="4841196" y="1730243"/>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数据合并</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7" name="平行四边形 56"/>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4" name="组合 3"/>
          <p:cNvGrpSpPr/>
          <p:nvPr/>
        </p:nvGrpSpPr>
        <p:grpSpPr>
          <a:xfrm>
            <a:off x="3119265" y="3812347"/>
            <a:ext cx="6047883" cy="636178"/>
            <a:chOff x="3119265" y="4201176"/>
            <a:chExt cx="6047883" cy="636178"/>
          </a:xfrm>
        </p:grpSpPr>
        <p:grpSp>
          <p:nvGrpSpPr>
            <p:cNvPr id="37" name="组合 36"/>
            <p:cNvGrpSpPr/>
            <p:nvPr/>
          </p:nvGrpSpPr>
          <p:grpSpPr>
            <a:xfrm>
              <a:off x="3119265" y="4222829"/>
              <a:ext cx="1192190" cy="614525"/>
              <a:chOff x="2215144" y="3084852"/>
              <a:chExt cx="1244730" cy="844793"/>
            </a:xfrm>
          </p:grpSpPr>
          <p:sp>
            <p:nvSpPr>
              <p:cNvPr id="38" name="平行四边形 37"/>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9"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8" name="组合 57"/>
            <p:cNvGrpSpPr/>
            <p:nvPr/>
          </p:nvGrpSpPr>
          <p:grpSpPr>
            <a:xfrm>
              <a:off x="4024817" y="4201176"/>
              <a:ext cx="5142331" cy="613062"/>
              <a:chOff x="4315150" y="2341731"/>
              <a:chExt cx="3857250" cy="540057"/>
            </a:xfrm>
          </p:grpSpPr>
          <p:sp>
            <p:nvSpPr>
              <p:cNvPr id="59" name="矩形 58"/>
              <p:cNvSpPr/>
              <p:nvPr/>
            </p:nvSpPr>
            <p:spPr>
              <a:xfrm>
                <a:off x="4841197" y="2424395"/>
                <a:ext cx="2827146"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数据重塑</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9" name="平行四边形 68"/>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5" name="组合 4"/>
          <p:cNvGrpSpPr/>
          <p:nvPr/>
        </p:nvGrpSpPr>
        <p:grpSpPr>
          <a:xfrm>
            <a:off x="3119265" y="4688641"/>
            <a:ext cx="6047883" cy="635236"/>
            <a:chOff x="3119265" y="5126927"/>
            <a:chExt cx="6047883" cy="635236"/>
          </a:xfrm>
        </p:grpSpPr>
        <p:grpSp>
          <p:nvGrpSpPr>
            <p:cNvPr id="40" name="组合 39"/>
            <p:cNvGrpSpPr/>
            <p:nvPr/>
          </p:nvGrpSpPr>
          <p:grpSpPr>
            <a:xfrm>
              <a:off x="3119265" y="5149102"/>
              <a:ext cx="1192190" cy="613061"/>
              <a:chOff x="2215144" y="4135856"/>
              <a:chExt cx="1244730" cy="842781"/>
            </a:xfrm>
          </p:grpSpPr>
          <p:sp>
            <p:nvSpPr>
              <p:cNvPr id="41" name="平行四边形 40"/>
              <p:cNvSpPr/>
              <p:nvPr/>
            </p:nvSpPr>
            <p:spPr>
              <a:xfrm>
                <a:off x="2215144" y="4135856"/>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2" name="文本框 12"/>
              <p:cNvSpPr txBox="1"/>
              <p:nvPr/>
            </p:nvSpPr>
            <p:spPr>
              <a:xfrm>
                <a:off x="2393075" y="4169272"/>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70" name="组合 69"/>
            <p:cNvGrpSpPr/>
            <p:nvPr/>
          </p:nvGrpSpPr>
          <p:grpSpPr>
            <a:xfrm>
              <a:off x="4024817" y="5126927"/>
              <a:ext cx="5142331" cy="613062"/>
              <a:chOff x="4315150" y="3035884"/>
              <a:chExt cx="3857250" cy="540057"/>
            </a:xfrm>
          </p:grpSpPr>
          <p:sp>
            <p:nvSpPr>
              <p:cNvPr id="71" name="矩形 70"/>
              <p:cNvSpPr/>
              <p:nvPr/>
            </p:nvSpPr>
            <p:spPr>
              <a:xfrm>
                <a:off x="4841196" y="3118548"/>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数据转换</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2" name="平行四边形 71"/>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6" name="组合 5"/>
          <p:cNvGrpSpPr/>
          <p:nvPr/>
        </p:nvGrpSpPr>
        <p:grpSpPr>
          <a:xfrm>
            <a:off x="3119265" y="5563992"/>
            <a:ext cx="6047883" cy="635241"/>
            <a:chOff x="3271665" y="5852024"/>
            <a:chExt cx="6047883" cy="635241"/>
          </a:xfrm>
        </p:grpSpPr>
        <p:grpSp>
          <p:nvGrpSpPr>
            <p:cNvPr id="27" name="组合 26"/>
            <p:cNvGrpSpPr/>
            <p:nvPr/>
          </p:nvGrpSpPr>
          <p:grpSpPr>
            <a:xfrm>
              <a:off x="3271665" y="5874203"/>
              <a:ext cx="1192190" cy="613062"/>
              <a:chOff x="2215144" y="982844"/>
              <a:chExt cx="1244730" cy="842780"/>
            </a:xfrm>
          </p:grpSpPr>
          <p:sp>
            <p:nvSpPr>
              <p:cNvPr id="28" name="平行四边形 27"/>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29"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05</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4177217" y="5852024"/>
              <a:ext cx="5142331" cy="613062"/>
              <a:chOff x="4315150" y="953426"/>
              <a:chExt cx="3857250" cy="540057"/>
            </a:xfrm>
          </p:grpSpPr>
          <p:sp>
            <p:nvSpPr>
              <p:cNvPr id="45" name="矩形 44"/>
              <p:cNvSpPr/>
              <p:nvPr/>
            </p:nvSpPr>
            <p:spPr>
              <a:xfrm>
                <a:off x="4841196" y="1036090"/>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案例：预处理二手房数据</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6" name="平行四边形 45"/>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堆叠合并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语法格式</a:t>
            </a:r>
          </a:p>
        </p:txBody>
      </p:sp>
      <p:sp>
        <p:nvSpPr>
          <p:cNvPr id="9" name="文本框 8">
            <a:extLst>
              <a:ext uri="{FF2B5EF4-FFF2-40B4-BE49-F238E27FC236}">
                <a16:creationId xmlns:a16="http://schemas.microsoft.com/office/drawing/2014/main" id="{1E1BFBFC-8168-1953-8181-1D9657228AA6}"/>
              </a:ext>
            </a:extLst>
          </p:cNvPr>
          <p:cNvSpPr txBox="1"/>
          <p:nvPr/>
        </p:nvSpPr>
        <p:spPr>
          <a:xfrm>
            <a:off x="1301370" y="2155716"/>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堆叠合并指的是沿着某个轴的方向将两个或两个以上的对象按照一定的逻辑关系进行合并。</a:t>
            </a: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中提供了一个用于堆叠合并的函数</a:t>
            </a:r>
            <a:r>
              <a:rPr lang="en-US" altLang="zh-CN" sz="2000" kern="0" dirty="0">
                <a:solidFill>
                  <a:srgbClr val="1369B2"/>
                </a:solidFill>
                <a:latin typeface="Microsoft YaHei" panose="020B0503020204020204" pitchFamily="34" charset="-122"/>
                <a:ea typeface="Microsoft YaHei" panose="020B0503020204020204" pitchFamily="34" charset="-122"/>
              </a:rPr>
              <a:t>concat()</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361CAA81-0507-65DC-AD31-AFCAEBF8588E}"/>
              </a:ext>
            </a:extLst>
          </p:cNvPr>
          <p:cNvSpPr/>
          <p:nvPr/>
        </p:nvSpPr>
        <p:spPr>
          <a:xfrm>
            <a:off x="1287706" y="3235870"/>
            <a:ext cx="9560028" cy="126377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1769501" y="3343765"/>
            <a:ext cx="8596438" cy="1037592"/>
          </a:xfrm>
          <a:prstGeom prst="rect">
            <a:avLst/>
          </a:prstGeom>
          <a:noFill/>
        </p:spPr>
        <p:txBody>
          <a:bodyPr wrap="square">
            <a:spAutoFit/>
          </a:bodyPr>
          <a:lstStyle/>
          <a:p>
            <a:pPr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concat(</a:t>
            </a:r>
            <a:r>
              <a:rPr lang="en-US" altLang="zh-CN" sz="1800" dirty="0" err="1">
                <a:solidFill>
                  <a:srgbClr val="000000"/>
                </a:solidFill>
                <a:latin typeface="Courier New" panose="02070309020205020404" pitchFamily="49" charset="0"/>
                <a:ea typeface="宋体" panose="02010600030101010101" pitchFamily="2" charset="-122"/>
              </a:rPr>
              <a:t>objs</a:t>
            </a:r>
            <a:r>
              <a:rPr lang="en-US" altLang="zh-CN" sz="1800" dirty="0">
                <a:solidFill>
                  <a:srgbClr val="000000"/>
                </a:solidFill>
                <a:latin typeface="Courier New" panose="02070309020205020404" pitchFamily="49" charset="0"/>
                <a:ea typeface="宋体" panose="02010600030101010101" pitchFamily="2" charset="-122"/>
              </a:rPr>
              <a:t>, axis=0, join='outer', </a:t>
            </a:r>
            <a:r>
              <a:rPr lang="en-US" altLang="zh-CN" sz="1800" dirty="0" err="1">
                <a:solidFill>
                  <a:srgbClr val="000000"/>
                </a:solidFill>
                <a:latin typeface="Courier New" panose="02070309020205020404" pitchFamily="49" charset="0"/>
                <a:ea typeface="宋体" panose="02010600030101010101" pitchFamily="2" charset="-122"/>
              </a:rPr>
              <a:t>ignore_index</a:t>
            </a:r>
            <a:r>
              <a:rPr lang="en-US" altLang="zh-CN" sz="1800" dirty="0">
                <a:solidFill>
                  <a:srgbClr val="000000"/>
                </a:solidFill>
                <a:latin typeface="Courier New" panose="02070309020205020404" pitchFamily="49" charset="0"/>
                <a:ea typeface="宋体" panose="02010600030101010101" pitchFamily="2" charset="-122"/>
              </a:rPr>
              <a:t>=False, keys=None, levels=None, names=None, </a:t>
            </a:r>
            <a:r>
              <a:rPr lang="en-US" altLang="zh-CN" sz="1800" dirty="0" err="1">
                <a:solidFill>
                  <a:srgbClr val="000000"/>
                </a:solidFill>
                <a:latin typeface="Courier New" panose="02070309020205020404" pitchFamily="49" charset="0"/>
                <a:ea typeface="宋体" panose="02010600030101010101" pitchFamily="2" charset="-122"/>
              </a:rPr>
              <a:t>verify_integrity</a:t>
            </a:r>
            <a:r>
              <a:rPr lang="en-US" altLang="zh-CN" sz="1800" dirty="0">
                <a:solidFill>
                  <a:srgbClr val="000000"/>
                </a:solidFill>
                <a:latin typeface="Courier New" panose="02070309020205020404" pitchFamily="49" charset="0"/>
                <a:ea typeface="宋体" panose="02010600030101010101" pitchFamily="2" charset="-122"/>
              </a:rPr>
              <a:t>=False, sort=False, copy=True)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7" name="文本框 16">
            <a:extLst>
              <a:ext uri="{FF2B5EF4-FFF2-40B4-BE49-F238E27FC236}">
                <a16:creationId xmlns:a16="http://schemas.microsoft.com/office/drawing/2014/main" id="{DF0A659E-D95A-F0D1-47BF-28CAA877788D}"/>
              </a:ext>
            </a:extLst>
          </p:cNvPr>
          <p:cNvSpPr txBox="1"/>
          <p:nvPr/>
        </p:nvSpPr>
        <p:spPr>
          <a:xfrm>
            <a:off x="1301370" y="4607535"/>
            <a:ext cx="9546364" cy="1754326"/>
          </a:xfrm>
          <a:prstGeom prst="rect">
            <a:avLst/>
          </a:prstGeom>
          <a:noFill/>
        </p:spPr>
        <p:txBody>
          <a:bodyPr wrap="square">
            <a:spAutoFit/>
          </a:bodyPr>
          <a:lstStyle/>
          <a:p>
            <a:pPr lvl="0" indent="-342900">
              <a:lnSpc>
                <a:spcPct val="12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join</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连接的方式</a:t>
            </a:r>
            <a:r>
              <a:rPr lang="zh-CN" altLang="zh-CN" sz="1800" kern="0" dirty="0">
                <a:solidFill>
                  <a:srgbClr val="595959"/>
                </a:solidFill>
                <a:latin typeface="宋体" panose="02010600030101010101" pitchFamily="2" charset="-122"/>
                <a:ea typeface="宋体" panose="02010600030101010101" pitchFamily="2" charset="-122"/>
              </a:rPr>
              <a:t>，取值可以是</a:t>
            </a:r>
            <a:r>
              <a:rPr lang="en-US" altLang="zh-CN" sz="1800" kern="0" dirty="0">
                <a:solidFill>
                  <a:srgbClr val="595959"/>
                </a:solidFill>
                <a:latin typeface="宋体" panose="02010600030101010101" pitchFamily="2" charset="-122"/>
                <a:ea typeface="宋体" panose="02010600030101010101" pitchFamily="2" charset="-122"/>
              </a:rPr>
              <a:t>‘inner’</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‘outer’</a:t>
            </a:r>
            <a:r>
              <a:rPr lang="zh-CN" altLang="zh-CN" sz="1800" kern="0" dirty="0">
                <a:solidFill>
                  <a:srgbClr val="595959"/>
                </a:solidFill>
                <a:latin typeface="宋体" panose="02010600030101010101" pitchFamily="2" charset="-122"/>
                <a:ea typeface="宋体" panose="02010600030101010101" pitchFamily="2" charset="-122"/>
              </a:rPr>
              <a:t>（默认值），其中</a:t>
            </a:r>
            <a:r>
              <a:rPr lang="en-US" altLang="zh-CN" sz="1800" kern="0" dirty="0">
                <a:solidFill>
                  <a:srgbClr val="595959"/>
                </a:solidFill>
                <a:latin typeface="宋体" panose="02010600030101010101" pitchFamily="2" charset="-122"/>
                <a:ea typeface="宋体" panose="02010600030101010101" pitchFamily="2" charset="-122"/>
              </a:rPr>
              <a:t>‘inner’</a:t>
            </a:r>
            <a:r>
              <a:rPr lang="zh-CN" altLang="zh-CN" sz="1800" kern="0" dirty="0">
                <a:solidFill>
                  <a:srgbClr val="595959"/>
                </a:solidFill>
                <a:latin typeface="宋体" panose="02010600030101010101" pitchFamily="2" charset="-122"/>
                <a:ea typeface="宋体" panose="02010600030101010101" pitchFamily="2" charset="-122"/>
              </a:rPr>
              <a:t>表示内连接，即取所有对象共有的行</a:t>
            </a:r>
            <a:r>
              <a:rPr lang="zh-CN" altLang="en-US" sz="1800" kern="0" dirty="0">
                <a:solidFill>
                  <a:srgbClr val="595959"/>
                </a:solidFill>
                <a:latin typeface="宋体" panose="02010600030101010101" pitchFamily="2" charset="-122"/>
                <a:ea typeface="宋体" panose="02010600030101010101" pitchFamily="2" charset="-122"/>
              </a:rPr>
              <a:t>索引</a:t>
            </a:r>
            <a:r>
              <a:rPr lang="zh-CN" altLang="zh-CN" sz="1800" kern="0" dirty="0">
                <a:solidFill>
                  <a:srgbClr val="595959"/>
                </a:solidFill>
                <a:latin typeface="宋体" panose="02010600030101010101" pitchFamily="2" charset="-122"/>
                <a:ea typeface="宋体" panose="02010600030101010101" pitchFamily="2" charset="-122"/>
              </a:rPr>
              <a:t>或列</a:t>
            </a:r>
            <a:r>
              <a:rPr lang="zh-CN" altLang="en-US" sz="1800" kern="0" dirty="0">
                <a:solidFill>
                  <a:srgbClr val="595959"/>
                </a:solidFill>
                <a:latin typeface="宋体" panose="02010600030101010101" pitchFamily="2" charset="-122"/>
                <a:ea typeface="宋体" panose="02010600030101010101" pitchFamily="2" charset="-122"/>
              </a:rPr>
              <a:t>索引</a:t>
            </a:r>
            <a:r>
              <a:rPr lang="zh-CN" altLang="zh-CN" sz="1800" kern="0" dirty="0">
                <a:solidFill>
                  <a:srgbClr val="595959"/>
                </a:solidFill>
                <a:latin typeface="宋体" panose="02010600030101010101" pitchFamily="2" charset="-122"/>
                <a:ea typeface="宋体" panose="02010600030101010101" pitchFamily="2" charset="-122"/>
              </a:rPr>
              <a:t>（交集部分），没有数据的位置填充为</a:t>
            </a:r>
            <a:r>
              <a:rPr lang="en-US" altLang="zh-CN" sz="1800" kern="0" dirty="0" err="1">
                <a:solidFill>
                  <a:srgbClr val="595959"/>
                </a:solidFill>
                <a:latin typeface="宋体" panose="02010600030101010101" pitchFamily="2" charset="-122"/>
                <a:ea typeface="宋体" panose="02010600030101010101" pitchFamily="2" charset="-122"/>
              </a:rPr>
              <a:t>NaN</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'outer'</a:t>
            </a:r>
            <a:r>
              <a:rPr lang="zh-CN" altLang="zh-CN" sz="1800" kern="0" dirty="0">
                <a:solidFill>
                  <a:srgbClr val="595959"/>
                </a:solidFill>
                <a:latin typeface="宋体" panose="02010600030101010101" pitchFamily="2" charset="-122"/>
                <a:ea typeface="宋体" panose="02010600030101010101" pitchFamily="2" charset="-122"/>
              </a:rPr>
              <a:t>表示外连接，即取所有对象全部的行</a:t>
            </a:r>
            <a:r>
              <a:rPr lang="zh-CN" altLang="en-US" sz="1800" kern="0" dirty="0">
                <a:solidFill>
                  <a:srgbClr val="595959"/>
                </a:solidFill>
                <a:latin typeface="宋体" panose="02010600030101010101" pitchFamily="2" charset="-122"/>
                <a:ea typeface="宋体" panose="02010600030101010101" pitchFamily="2" charset="-122"/>
              </a:rPr>
              <a:t>索引</a:t>
            </a:r>
            <a:r>
              <a:rPr lang="zh-CN" altLang="zh-CN" sz="1800" kern="0" dirty="0">
                <a:solidFill>
                  <a:srgbClr val="595959"/>
                </a:solidFill>
                <a:latin typeface="宋体" panose="02010600030101010101" pitchFamily="2" charset="-122"/>
                <a:ea typeface="宋体" panose="02010600030101010101" pitchFamily="2" charset="-122"/>
              </a:rPr>
              <a:t>或列</a:t>
            </a:r>
            <a:r>
              <a:rPr lang="zh-CN" altLang="en-US" sz="1800" kern="0" dirty="0">
                <a:solidFill>
                  <a:srgbClr val="595959"/>
                </a:solidFill>
                <a:latin typeface="宋体" panose="02010600030101010101" pitchFamily="2" charset="-122"/>
                <a:ea typeface="宋体" panose="02010600030101010101" pitchFamily="2" charset="-122"/>
              </a:rPr>
              <a:t>索引</a:t>
            </a:r>
            <a:r>
              <a:rPr lang="zh-CN" altLang="zh-CN" sz="1800" kern="0" dirty="0">
                <a:solidFill>
                  <a:srgbClr val="595959"/>
                </a:solidFill>
                <a:latin typeface="宋体" panose="02010600030101010101" pitchFamily="2" charset="-122"/>
                <a:ea typeface="宋体" panose="02010600030101010101" pitchFamily="2" charset="-122"/>
              </a:rPr>
              <a:t>（并集部分），没有数据的位置填充为</a:t>
            </a:r>
            <a:r>
              <a:rPr lang="en-US" altLang="zh-CN" sz="1800" kern="0" dirty="0" err="1">
                <a:solidFill>
                  <a:srgbClr val="595959"/>
                </a:solidFill>
                <a:latin typeface="宋体" panose="02010600030101010101" pitchFamily="2" charset="-122"/>
                <a:ea typeface="宋体" panose="02010600030101010101" pitchFamily="2" charset="-122"/>
              </a:rPr>
              <a:t>NaN</a:t>
            </a:r>
            <a:r>
              <a:rPr lang="zh-CN" altLang="zh-CN" sz="1800" kern="0" dirty="0">
                <a:solidFill>
                  <a:srgbClr val="595959"/>
                </a:solidFill>
                <a:latin typeface="宋体" panose="02010600030101010101" pitchFamily="2" charset="-122"/>
                <a:ea typeface="宋体" panose="02010600030101010101" pitchFamily="2" charset="-122"/>
              </a:rPr>
              <a:t>。</a:t>
            </a:r>
          </a:p>
          <a:p>
            <a:pPr lvl="0" indent="-342900">
              <a:lnSpc>
                <a:spcPct val="12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ignore_index</a:t>
            </a:r>
            <a:r>
              <a:rPr lang="zh-CN" altLang="zh-CN"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1369B2"/>
                </a:solidFill>
                <a:latin typeface="宋体" panose="02010600030101010101" pitchFamily="2" charset="-122"/>
                <a:ea typeface="宋体" panose="02010600030101010101" pitchFamily="2" charset="-122"/>
              </a:rPr>
              <a:t>是否忽略索引</a:t>
            </a:r>
            <a:r>
              <a:rPr lang="zh-CN" altLang="zh-CN" sz="1800" kern="0" dirty="0">
                <a:solidFill>
                  <a:srgbClr val="595959"/>
                </a:solidFill>
                <a:latin typeface="宋体" panose="02010600030101010101" pitchFamily="2" charset="-122"/>
                <a:ea typeface="宋体" panose="02010600030101010101" pitchFamily="2" charset="-122"/>
              </a:rPr>
              <a:t>，默认为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55155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堆叠合并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337872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横向堆叠与外连接</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0" name="文本框 9">
            <a:extLst>
              <a:ext uri="{FF2B5EF4-FFF2-40B4-BE49-F238E27FC236}">
                <a16:creationId xmlns:a16="http://schemas.microsoft.com/office/drawing/2014/main" id="{1E1BFBFC-8168-1953-8181-1D9657228AA6}"/>
              </a:ext>
            </a:extLst>
          </p:cNvPr>
          <p:cNvSpPr txBox="1"/>
          <p:nvPr/>
        </p:nvSpPr>
        <p:spPr>
          <a:xfrm>
            <a:off x="1301370" y="2155716"/>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当使用</a:t>
            </a:r>
            <a:r>
              <a:rPr lang="en-US" altLang="zh-CN" sz="2000" kern="0" dirty="0">
                <a:solidFill>
                  <a:srgbClr val="595959"/>
                </a:solidFill>
                <a:latin typeface="Microsoft YaHei" panose="020B0503020204020204" pitchFamily="34" charset="-122"/>
                <a:ea typeface="Microsoft YaHei" panose="020B0503020204020204" pitchFamily="34" charset="-122"/>
              </a:rPr>
              <a:t>concat()</a:t>
            </a:r>
            <a:r>
              <a:rPr lang="zh-CN" altLang="zh-CN" sz="2000" kern="0" dirty="0">
                <a:solidFill>
                  <a:srgbClr val="595959"/>
                </a:solidFill>
                <a:latin typeface="Microsoft YaHei" panose="020B0503020204020204" pitchFamily="34" charset="-122"/>
                <a:ea typeface="Microsoft YaHei" panose="020B0503020204020204" pitchFamily="34" charset="-122"/>
              </a:rPr>
              <a:t>函数合并多个对象时，若</a:t>
            </a:r>
            <a:r>
              <a:rPr lang="en-US" altLang="zh-CN" sz="2000" kern="0" dirty="0">
                <a:solidFill>
                  <a:srgbClr val="1369B2"/>
                </a:solidFill>
                <a:latin typeface="Microsoft YaHei" panose="020B0503020204020204" pitchFamily="34" charset="-122"/>
                <a:ea typeface="Microsoft YaHei" panose="020B0503020204020204" pitchFamily="34" charset="-122"/>
              </a:rPr>
              <a:t>axis</a:t>
            </a:r>
            <a:r>
              <a:rPr lang="zh-CN" altLang="zh-CN" sz="2000" kern="0" dirty="0">
                <a:solidFill>
                  <a:srgbClr val="1369B2"/>
                </a:solidFill>
                <a:latin typeface="Microsoft YaHei" panose="020B0503020204020204" pitchFamily="34" charset="-122"/>
                <a:ea typeface="Microsoft YaHei" panose="020B0503020204020204" pitchFamily="34" charset="-122"/>
              </a:rPr>
              <a:t>参数的值是</a:t>
            </a:r>
            <a:r>
              <a:rPr lang="en-US" altLang="zh-CN" sz="2000" kern="0" dirty="0">
                <a:solidFill>
                  <a:srgbClr val="1369B2"/>
                </a:solidFill>
                <a:latin typeface="Microsoft YaHei" panose="020B0503020204020204" pitchFamily="34" charset="-122"/>
                <a:ea typeface="Microsoft YaHei" panose="020B0503020204020204" pitchFamily="34" charset="-122"/>
              </a:rPr>
              <a:t>1</a:t>
            </a:r>
            <a:r>
              <a:rPr lang="zh-CN" altLang="zh-CN" sz="2000" kern="0" dirty="0">
                <a:solidFill>
                  <a:srgbClr val="1369B2"/>
                </a:solidFill>
                <a:latin typeface="Microsoft YaHei" panose="020B0503020204020204" pitchFamily="34" charset="-122"/>
                <a:ea typeface="Microsoft YaHei" panose="020B0503020204020204" pitchFamily="34" charset="-122"/>
              </a:rPr>
              <a:t>或</a:t>
            </a:r>
            <a:r>
              <a:rPr lang="en-US" altLang="zh-CN" sz="2000" kern="0" dirty="0">
                <a:solidFill>
                  <a:srgbClr val="1369B2"/>
                </a:solidFill>
                <a:latin typeface="Microsoft YaHei" panose="020B0503020204020204" pitchFamily="34" charset="-122"/>
                <a:ea typeface="Microsoft YaHei" panose="020B0503020204020204" pitchFamily="34" charset="-122"/>
              </a:rPr>
              <a:t>'columns'</a:t>
            </a:r>
            <a:r>
              <a:rPr lang="zh-CN" altLang="zh-CN" sz="2000" kern="0" dirty="0">
                <a:solidFill>
                  <a:srgbClr val="595959"/>
                </a:solidFill>
                <a:latin typeface="Microsoft YaHei" panose="020B0503020204020204" pitchFamily="34" charset="-122"/>
                <a:ea typeface="Microsoft YaHei" panose="020B0503020204020204" pitchFamily="34" charset="-122"/>
              </a:rPr>
              <a:t>，且</a:t>
            </a:r>
            <a:r>
              <a:rPr lang="en-US" altLang="zh-CN" sz="2000" kern="0" dirty="0">
                <a:solidFill>
                  <a:srgbClr val="1369B2"/>
                </a:solidFill>
                <a:latin typeface="Microsoft YaHei" panose="020B0503020204020204" pitchFamily="34" charset="-122"/>
                <a:ea typeface="Microsoft YaHei" panose="020B0503020204020204" pitchFamily="34" charset="-122"/>
              </a:rPr>
              <a:t>join</a:t>
            </a:r>
            <a:r>
              <a:rPr lang="zh-CN" altLang="zh-CN" sz="2000" kern="0" dirty="0">
                <a:solidFill>
                  <a:srgbClr val="1369B2"/>
                </a:solidFill>
                <a:latin typeface="Microsoft YaHei" panose="020B0503020204020204" pitchFamily="34" charset="-122"/>
                <a:ea typeface="Microsoft YaHei" panose="020B0503020204020204" pitchFamily="34" charset="-122"/>
              </a:rPr>
              <a:t>参数的值是</a:t>
            </a:r>
            <a:r>
              <a:rPr lang="en-US" altLang="zh-CN" sz="2000" kern="0" dirty="0">
                <a:solidFill>
                  <a:srgbClr val="1369B2"/>
                </a:solidFill>
                <a:latin typeface="Microsoft YaHei" panose="020B0503020204020204" pitchFamily="34" charset="-122"/>
                <a:ea typeface="Microsoft YaHei" panose="020B0503020204020204" pitchFamily="34" charset="-122"/>
              </a:rPr>
              <a:t>'outer'</a:t>
            </a:r>
            <a:r>
              <a:rPr lang="zh-CN" altLang="zh-CN" sz="2000" kern="0" dirty="0">
                <a:solidFill>
                  <a:srgbClr val="595959"/>
                </a:solidFill>
                <a:latin typeface="Microsoft YaHei" panose="020B0503020204020204" pitchFamily="34" charset="-122"/>
                <a:ea typeface="Microsoft YaHei" panose="020B0503020204020204" pitchFamily="34" charset="-122"/>
              </a:rPr>
              <a:t>，则此时会采用横向堆叠与外连接的方式进行合并。</a:t>
            </a:r>
          </a:p>
        </p:txBody>
      </p:sp>
      <p:pic>
        <p:nvPicPr>
          <p:cNvPr id="11" name="图片 10"/>
          <p:cNvPicPr/>
          <p:nvPr/>
        </p:nvPicPr>
        <p:blipFill>
          <a:blip r:embed="rId3"/>
          <a:stretch>
            <a:fillRect/>
          </a:stretch>
        </p:blipFill>
        <p:spPr>
          <a:xfrm>
            <a:off x="2278782" y="3250020"/>
            <a:ext cx="7200800" cy="2897312"/>
          </a:xfrm>
          <a:prstGeom prst="rect">
            <a:avLst/>
          </a:prstGeom>
        </p:spPr>
      </p:pic>
    </p:spTree>
    <p:extLst>
      <p:ext uri="{BB962C8B-B14F-4D97-AF65-F5344CB8AC3E}">
        <p14:creationId xmlns:p14="http://schemas.microsoft.com/office/powerpoint/2010/main" val="612249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堆叠合并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337872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横向堆叠与外连接</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0" name="文本框 9">
            <a:extLst>
              <a:ext uri="{FF2B5EF4-FFF2-40B4-BE49-F238E27FC236}">
                <a16:creationId xmlns:a16="http://schemas.microsoft.com/office/drawing/2014/main" id="{1E1BFBFC-8168-1953-8181-1D9657228AA6}"/>
              </a:ext>
            </a:extLst>
          </p:cNvPr>
          <p:cNvSpPr txBox="1"/>
          <p:nvPr/>
        </p:nvSpPr>
        <p:spPr>
          <a:xfrm>
            <a:off x="1301370" y="2155716"/>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当使用</a:t>
            </a:r>
            <a:r>
              <a:rPr lang="en-US" altLang="zh-CN" sz="2000" kern="0" dirty="0">
                <a:solidFill>
                  <a:srgbClr val="595959"/>
                </a:solidFill>
                <a:latin typeface="Microsoft YaHei" panose="020B0503020204020204" pitchFamily="34" charset="-122"/>
                <a:ea typeface="Microsoft YaHei" panose="020B0503020204020204" pitchFamily="34" charset="-122"/>
              </a:rPr>
              <a:t>concat()</a:t>
            </a:r>
            <a:r>
              <a:rPr lang="zh-CN" altLang="zh-CN" sz="2000" kern="0" dirty="0">
                <a:solidFill>
                  <a:srgbClr val="595959"/>
                </a:solidFill>
                <a:latin typeface="Microsoft YaHei" panose="020B0503020204020204" pitchFamily="34" charset="-122"/>
                <a:ea typeface="Microsoft YaHei" panose="020B0503020204020204" pitchFamily="34" charset="-122"/>
              </a:rPr>
              <a:t>函数合并多个对象时，若</a:t>
            </a:r>
            <a:r>
              <a:rPr lang="en-US" altLang="zh-CN" sz="2000" kern="0" dirty="0">
                <a:solidFill>
                  <a:srgbClr val="1369B2"/>
                </a:solidFill>
                <a:latin typeface="Microsoft YaHei" panose="020B0503020204020204" pitchFamily="34" charset="-122"/>
                <a:ea typeface="Microsoft YaHei" panose="020B0503020204020204" pitchFamily="34" charset="-122"/>
              </a:rPr>
              <a:t>axis</a:t>
            </a:r>
            <a:r>
              <a:rPr lang="zh-CN" altLang="zh-CN" sz="2000" kern="0" dirty="0">
                <a:solidFill>
                  <a:srgbClr val="1369B2"/>
                </a:solidFill>
                <a:latin typeface="Microsoft YaHei" panose="020B0503020204020204" pitchFamily="34" charset="-122"/>
                <a:ea typeface="Microsoft YaHei" panose="020B0503020204020204" pitchFamily="34" charset="-122"/>
              </a:rPr>
              <a:t>参数的值是</a:t>
            </a:r>
            <a:r>
              <a:rPr lang="en-US" altLang="zh-CN" sz="2000" kern="0" dirty="0">
                <a:solidFill>
                  <a:srgbClr val="1369B2"/>
                </a:solidFill>
                <a:latin typeface="Microsoft YaHei" panose="020B0503020204020204" pitchFamily="34" charset="-122"/>
                <a:ea typeface="Microsoft YaHei" panose="020B0503020204020204" pitchFamily="34" charset="-122"/>
              </a:rPr>
              <a:t>0</a:t>
            </a:r>
            <a:r>
              <a:rPr lang="zh-CN" altLang="zh-CN" sz="2000" kern="0" dirty="0">
                <a:solidFill>
                  <a:srgbClr val="1369B2"/>
                </a:solidFill>
                <a:latin typeface="Microsoft YaHei" panose="020B0503020204020204" pitchFamily="34" charset="-122"/>
                <a:ea typeface="Microsoft YaHei" panose="020B0503020204020204" pitchFamily="34" charset="-122"/>
              </a:rPr>
              <a:t>或</a:t>
            </a:r>
            <a:r>
              <a:rPr lang="en-US" altLang="zh-CN" sz="2000" kern="0" dirty="0">
                <a:solidFill>
                  <a:srgbClr val="1369B2"/>
                </a:solidFill>
                <a:latin typeface="Microsoft YaHei" panose="020B0503020204020204" pitchFamily="34" charset="-122"/>
                <a:ea typeface="Microsoft YaHei" panose="020B0503020204020204" pitchFamily="34" charset="-122"/>
              </a:rPr>
              <a:t>'index'</a:t>
            </a:r>
            <a:r>
              <a:rPr lang="zh-CN" altLang="zh-CN" sz="2000" kern="0" dirty="0">
                <a:solidFill>
                  <a:srgbClr val="595959"/>
                </a:solidFill>
                <a:latin typeface="Microsoft YaHei" panose="020B0503020204020204" pitchFamily="34" charset="-122"/>
                <a:ea typeface="Microsoft YaHei" panose="020B0503020204020204" pitchFamily="34" charset="-122"/>
              </a:rPr>
              <a:t>，且</a:t>
            </a:r>
            <a:r>
              <a:rPr lang="en-US" altLang="zh-CN" sz="2000" kern="0" dirty="0">
                <a:solidFill>
                  <a:srgbClr val="1369B2"/>
                </a:solidFill>
                <a:latin typeface="Microsoft YaHei" panose="020B0503020204020204" pitchFamily="34" charset="-122"/>
                <a:ea typeface="Microsoft YaHei" panose="020B0503020204020204" pitchFamily="34" charset="-122"/>
              </a:rPr>
              <a:t>join</a:t>
            </a:r>
            <a:r>
              <a:rPr lang="zh-CN" altLang="zh-CN" sz="2000" kern="0" dirty="0">
                <a:solidFill>
                  <a:srgbClr val="1369B2"/>
                </a:solidFill>
                <a:latin typeface="Microsoft YaHei" panose="020B0503020204020204" pitchFamily="34" charset="-122"/>
                <a:ea typeface="Microsoft YaHei" panose="020B0503020204020204" pitchFamily="34" charset="-122"/>
              </a:rPr>
              <a:t>参数的值是</a:t>
            </a:r>
            <a:r>
              <a:rPr lang="en-US" altLang="zh-CN" sz="2000" kern="0" dirty="0">
                <a:solidFill>
                  <a:srgbClr val="1369B2"/>
                </a:solidFill>
                <a:latin typeface="Microsoft YaHei" panose="020B0503020204020204" pitchFamily="34" charset="-122"/>
                <a:ea typeface="Microsoft YaHei" panose="020B0503020204020204" pitchFamily="34" charset="-122"/>
              </a:rPr>
              <a:t>'inner'</a:t>
            </a:r>
            <a:r>
              <a:rPr lang="zh-CN" altLang="zh-CN" sz="2000" kern="0" dirty="0">
                <a:solidFill>
                  <a:srgbClr val="595959"/>
                </a:solidFill>
                <a:latin typeface="Microsoft YaHei" panose="020B0503020204020204" pitchFamily="34" charset="-122"/>
                <a:ea typeface="Microsoft YaHei" panose="020B0503020204020204" pitchFamily="34" charset="-122"/>
              </a:rPr>
              <a:t>，则此时会采用纵向堆叠与内连接的方式进行合并。</a:t>
            </a:r>
          </a:p>
        </p:txBody>
      </p:sp>
      <p:pic>
        <p:nvPicPr>
          <p:cNvPr id="6" name="图片 5"/>
          <p:cNvPicPr/>
          <p:nvPr/>
        </p:nvPicPr>
        <p:blipFill>
          <a:blip r:embed="rId3"/>
          <a:stretch>
            <a:fillRect/>
          </a:stretch>
        </p:blipFill>
        <p:spPr>
          <a:xfrm>
            <a:off x="3223403" y="3171379"/>
            <a:ext cx="4960035" cy="2967203"/>
          </a:xfrm>
          <a:prstGeom prst="rect">
            <a:avLst/>
          </a:prstGeom>
        </p:spPr>
      </p:pic>
    </p:spTree>
    <p:extLst>
      <p:ext uri="{BB962C8B-B14F-4D97-AF65-F5344CB8AC3E}">
        <p14:creationId xmlns:p14="http://schemas.microsoft.com/office/powerpoint/2010/main" val="2066516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掌握主键合并的方式，能够灵活使用</a:t>
            </a:r>
            <a:r>
              <a:rPr lang="en-US" altLang="zh-CN" sz="1800" dirty="0">
                <a:solidFill>
                  <a:srgbClr val="1369B2"/>
                </a:solidFill>
                <a:latin typeface="微软雅黑" panose="020B0503020204020204" pitchFamily="34" charset="-122"/>
                <a:ea typeface="微软雅黑" panose="020B0503020204020204" pitchFamily="34" charset="-122"/>
                <a:cs typeface="+mn-ea"/>
              </a:rPr>
              <a:t>merge()</a:t>
            </a:r>
            <a:r>
              <a:rPr lang="zh-CN" altLang="en-US" sz="1800" dirty="0">
                <a:solidFill>
                  <a:srgbClr val="1369B2"/>
                </a:solidFill>
                <a:latin typeface="微软雅黑" panose="020B0503020204020204" pitchFamily="34" charset="-122"/>
                <a:ea typeface="微软雅黑" panose="020B0503020204020204" pitchFamily="34" charset="-122"/>
                <a:cs typeface="+mn-ea"/>
              </a:rPr>
              <a:t>函数</a:t>
            </a:r>
            <a:r>
              <a:rPr lang="zh-CN" altLang="en-US" sz="1800" dirty="0">
                <a:solidFill>
                  <a:srgbClr val="595959"/>
                </a:solidFill>
                <a:latin typeface="微软雅黑" panose="020B0503020204020204" pitchFamily="34" charset="-122"/>
                <a:ea typeface="微软雅黑" panose="020B0503020204020204" pitchFamily="34" charset="-122"/>
                <a:cs typeface="+mn-ea"/>
              </a:rPr>
              <a:t>实现主键合并操作</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847930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2464622"/>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概念</a:t>
            </a:r>
          </a:p>
        </p:txBody>
      </p:sp>
      <p:sp>
        <p:nvSpPr>
          <p:cNvPr id="10" name="文本框 9">
            <a:extLst>
              <a:ext uri="{FF2B5EF4-FFF2-40B4-BE49-F238E27FC236}">
                <a16:creationId xmlns:a16="http://schemas.microsoft.com/office/drawing/2014/main" id="{1E1BFBFC-8168-1953-8181-1D9657228AA6}"/>
              </a:ext>
            </a:extLst>
          </p:cNvPr>
          <p:cNvSpPr txBox="1"/>
          <p:nvPr/>
        </p:nvSpPr>
        <p:spPr>
          <a:xfrm>
            <a:off x="1301370" y="3213770"/>
            <a:ext cx="5657932" cy="1938992"/>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主键合并类似于关系型数据库的主键查询操作，它指的是</a:t>
            </a:r>
            <a:r>
              <a:rPr lang="zh-CN" altLang="zh-CN" sz="2000" kern="0" dirty="0">
                <a:solidFill>
                  <a:srgbClr val="1369B2"/>
                </a:solidFill>
                <a:latin typeface="Microsoft YaHei" panose="020B0503020204020204" pitchFamily="34" charset="-122"/>
                <a:ea typeface="Microsoft YaHei" panose="020B0503020204020204" pitchFamily="34" charset="-122"/>
              </a:rPr>
              <a:t>根据一个或多个键将两个对象进行合并</a:t>
            </a:r>
            <a:r>
              <a:rPr lang="zh-CN" altLang="zh-CN" sz="2000" kern="0" dirty="0">
                <a:solidFill>
                  <a:srgbClr val="595959"/>
                </a:solidFill>
                <a:latin typeface="Microsoft YaHei" panose="020B0503020204020204" pitchFamily="34" charset="-122"/>
                <a:ea typeface="Microsoft YaHei" panose="020B0503020204020204" pitchFamily="34" charset="-122"/>
              </a:rPr>
              <a:t>，大多数情况下会将这两个对象中共有的列作为合并的键。</a:t>
            </a:r>
          </a:p>
        </p:txBody>
      </p:sp>
      <p:pic>
        <p:nvPicPr>
          <p:cNvPr id="15" name="图片 14">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2341785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语法格式</a:t>
            </a:r>
          </a:p>
        </p:txBody>
      </p:sp>
      <p:sp>
        <p:nvSpPr>
          <p:cNvPr id="10" name="文本框 9">
            <a:extLst>
              <a:ext uri="{FF2B5EF4-FFF2-40B4-BE49-F238E27FC236}">
                <a16:creationId xmlns:a16="http://schemas.microsoft.com/office/drawing/2014/main" id="{1E1BFBFC-8168-1953-8181-1D9657228AA6}"/>
              </a:ext>
            </a:extLst>
          </p:cNvPr>
          <p:cNvSpPr txBox="1"/>
          <p:nvPr/>
        </p:nvSpPr>
        <p:spPr>
          <a:xfrm>
            <a:off x="1301370" y="2155716"/>
            <a:ext cx="9560028" cy="553998"/>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中提供了一个用于主键合并的函数</a:t>
            </a:r>
            <a:r>
              <a:rPr lang="en-US" altLang="zh-CN" sz="2000" kern="0" dirty="0">
                <a:solidFill>
                  <a:srgbClr val="1369B2"/>
                </a:solidFill>
                <a:latin typeface="Microsoft YaHei" panose="020B0503020204020204" pitchFamily="34" charset="-122"/>
                <a:ea typeface="Microsoft YaHei" panose="020B0503020204020204" pitchFamily="34" charset="-122"/>
              </a:rPr>
              <a:t>merge()</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1287706" y="2828580"/>
            <a:ext cx="9560028" cy="126377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9F3DCC8-58F8-42D9-C2A9-18C2C694DAF0}"/>
              </a:ext>
            </a:extLst>
          </p:cNvPr>
          <p:cNvSpPr txBox="1"/>
          <p:nvPr/>
        </p:nvSpPr>
        <p:spPr>
          <a:xfrm>
            <a:off x="1769501" y="2936475"/>
            <a:ext cx="8596438" cy="1037592"/>
          </a:xfrm>
          <a:prstGeom prst="rect">
            <a:avLst/>
          </a:prstGeom>
          <a:noFill/>
        </p:spPr>
        <p:txBody>
          <a:bodyPr wrap="square">
            <a:spAutoFit/>
          </a:bodyPr>
          <a:lstStyle/>
          <a:p>
            <a:pPr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concat(</a:t>
            </a:r>
            <a:r>
              <a:rPr lang="en-US" altLang="zh-CN" sz="1800" dirty="0" err="1">
                <a:solidFill>
                  <a:srgbClr val="000000"/>
                </a:solidFill>
                <a:latin typeface="Courier New" panose="02070309020205020404" pitchFamily="49" charset="0"/>
                <a:ea typeface="宋体" panose="02010600030101010101" pitchFamily="2" charset="-122"/>
              </a:rPr>
              <a:t>objs</a:t>
            </a:r>
            <a:r>
              <a:rPr lang="en-US" altLang="zh-CN" sz="1800" dirty="0">
                <a:solidFill>
                  <a:srgbClr val="000000"/>
                </a:solidFill>
                <a:latin typeface="Courier New" panose="02070309020205020404" pitchFamily="49" charset="0"/>
                <a:ea typeface="宋体" panose="02010600030101010101" pitchFamily="2" charset="-122"/>
              </a:rPr>
              <a:t>, axis=0, join='outer', </a:t>
            </a:r>
            <a:r>
              <a:rPr lang="en-US" altLang="zh-CN" sz="1800" dirty="0" err="1">
                <a:solidFill>
                  <a:srgbClr val="000000"/>
                </a:solidFill>
                <a:latin typeface="Courier New" panose="02070309020205020404" pitchFamily="49" charset="0"/>
                <a:ea typeface="宋体" panose="02010600030101010101" pitchFamily="2" charset="-122"/>
              </a:rPr>
              <a:t>ignore_index</a:t>
            </a:r>
            <a:r>
              <a:rPr lang="en-US" altLang="zh-CN" sz="1800" dirty="0">
                <a:solidFill>
                  <a:srgbClr val="000000"/>
                </a:solidFill>
                <a:latin typeface="Courier New" panose="02070309020205020404" pitchFamily="49" charset="0"/>
                <a:ea typeface="宋体" panose="02010600030101010101" pitchFamily="2" charset="-122"/>
              </a:rPr>
              <a:t>=False, keys=None, levels=None, names=None, </a:t>
            </a:r>
            <a:r>
              <a:rPr lang="en-US" altLang="zh-CN" sz="1800" dirty="0" err="1">
                <a:solidFill>
                  <a:srgbClr val="000000"/>
                </a:solidFill>
                <a:latin typeface="Courier New" panose="02070309020205020404" pitchFamily="49" charset="0"/>
                <a:ea typeface="宋体" panose="02010600030101010101" pitchFamily="2" charset="-122"/>
              </a:rPr>
              <a:t>verify_integrity</a:t>
            </a:r>
            <a:r>
              <a:rPr lang="en-US" altLang="zh-CN" sz="1800" dirty="0">
                <a:solidFill>
                  <a:srgbClr val="000000"/>
                </a:solidFill>
                <a:latin typeface="Courier New" panose="02070309020205020404" pitchFamily="49" charset="0"/>
                <a:ea typeface="宋体" panose="02010600030101010101" pitchFamily="2" charset="-122"/>
              </a:rPr>
              <a:t>=False, sort=False, copy=True)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4" name="文本框 13">
            <a:extLst>
              <a:ext uri="{FF2B5EF4-FFF2-40B4-BE49-F238E27FC236}">
                <a16:creationId xmlns:a16="http://schemas.microsoft.com/office/drawing/2014/main" id="{DF0A659E-D95A-F0D1-47BF-28CAA877788D}"/>
              </a:ext>
            </a:extLst>
          </p:cNvPr>
          <p:cNvSpPr txBox="1"/>
          <p:nvPr/>
        </p:nvSpPr>
        <p:spPr>
          <a:xfrm>
            <a:off x="1301370" y="4196844"/>
            <a:ext cx="9546364" cy="1338828"/>
          </a:xfrm>
          <a:prstGeom prst="rect">
            <a:avLst/>
          </a:prstGeom>
          <a:noFill/>
        </p:spPr>
        <p:txBody>
          <a:bodyPr wrap="square">
            <a:spAutoFit/>
          </a:bodyPr>
          <a:lstStyle/>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：参与</a:t>
            </a:r>
            <a:r>
              <a:rPr lang="zh-CN" altLang="zh-CN" sz="1800" kern="0" dirty="0">
                <a:solidFill>
                  <a:srgbClr val="1369B2"/>
                </a:solidFill>
                <a:latin typeface="宋体" panose="02010600030101010101" pitchFamily="2" charset="-122"/>
                <a:ea typeface="宋体" panose="02010600030101010101" pitchFamily="2" charset="-122"/>
              </a:rPr>
              <a:t>合并的</a:t>
            </a:r>
            <a:r>
              <a:rPr lang="en-US" altLang="zh-CN" sz="1800" kern="0" dirty="0" err="1">
                <a:solidFill>
                  <a:srgbClr val="1369B2"/>
                </a:solidFill>
                <a:latin typeface="宋体" panose="02010600030101010101" pitchFamily="2" charset="-122"/>
                <a:ea typeface="宋体" panose="02010600030101010101" pitchFamily="2" charset="-122"/>
              </a:rPr>
              <a:t>DataFrame</a:t>
            </a:r>
            <a:r>
              <a:rPr lang="zh-CN" altLang="zh-CN" sz="1800" kern="0" dirty="0">
                <a:solidFill>
                  <a:srgbClr val="1369B2"/>
                </a:solidFill>
                <a:latin typeface="宋体" panose="02010600030101010101" pitchFamily="2" charset="-122"/>
                <a:ea typeface="宋体" panose="02010600030101010101" pitchFamily="2" charset="-122"/>
              </a:rPr>
              <a:t>类的对象</a:t>
            </a:r>
            <a:r>
              <a:rPr lang="zh-CN" altLang="zh-CN" sz="1800" kern="0" dirty="0">
                <a:solidFill>
                  <a:srgbClr val="595959"/>
                </a:solidFill>
                <a:latin typeface="宋体" panose="02010600030101010101" pitchFamily="2" charset="-122"/>
                <a:ea typeface="宋体" panose="02010600030101010101" pitchFamily="2" charset="-122"/>
              </a:rPr>
              <a:t>。</a:t>
            </a:r>
          </a:p>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1369B2"/>
                </a:solidFill>
                <a:latin typeface="宋体" panose="02010600030101010101" pitchFamily="2" charset="-122"/>
                <a:ea typeface="宋体" panose="02010600030101010101" pitchFamily="2" charset="-122"/>
              </a:rPr>
              <a:t>参与合并的对象</a:t>
            </a:r>
            <a:r>
              <a:rPr lang="zh-CN" altLang="zh-CN" sz="1800" kern="0" dirty="0">
                <a:solidFill>
                  <a:srgbClr val="595959"/>
                </a:solidFill>
                <a:latin typeface="宋体" panose="02010600030101010101" pitchFamily="2" charset="-122"/>
                <a:ea typeface="宋体" panose="02010600030101010101" pitchFamily="2" charset="-122"/>
              </a:rPr>
              <a:t>，可以是</a:t>
            </a:r>
            <a:r>
              <a:rPr lang="en-US" altLang="zh-CN" sz="1800" kern="0" dirty="0" err="1">
                <a:solidFill>
                  <a:srgbClr val="595959"/>
                </a:solidFill>
                <a:latin typeface="宋体" panose="02010600030101010101" pitchFamily="2" charset="-122"/>
                <a:ea typeface="宋体" panose="02010600030101010101" pitchFamily="2" charset="-122"/>
              </a:rPr>
              <a:t>DataFrame</a:t>
            </a:r>
            <a:r>
              <a:rPr lang="zh-CN" altLang="zh-CN" sz="1800" kern="0" dirty="0">
                <a:solidFill>
                  <a:srgbClr val="595959"/>
                </a:solidFill>
                <a:latin typeface="宋体" panose="02010600030101010101" pitchFamily="2" charset="-122"/>
                <a:ea typeface="宋体" panose="02010600030101010101" pitchFamily="2" charset="-122"/>
              </a:rPr>
              <a:t>类的对象或</a:t>
            </a:r>
            <a:r>
              <a:rPr lang="en-US" altLang="zh-CN" sz="1800" kern="0" dirty="0">
                <a:solidFill>
                  <a:srgbClr val="595959"/>
                </a:solidFill>
                <a:latin typeface="宋体" panose="02010600030101010101" pitchFamily="2" charset="-122"/>
                <a:ea typeface="宋体" panose="02010600030101010101" pitchFamily="2" charset="-122"/>
              </a:rPr>
              <a:t>Series</a:t>
            </a:r>
            <a:r>
              <a:rPr lang="zh-CN" altLang="zh-CN" sz="1800" kern="0" dirty="0">
                <a:solidFill>
                  <a:srgbClr val="595959"/>
                </a:solidFill>
                <a:latin typeface="宋体" panose="02010600030101010101" pitchFamily="2" charset="-122"/>
                <a:ea typeface="宋体" panose="02010600030101010101" pitchFamily="2" charset="-122"/>
              </a:rPr>
              <a:t>类的对象，其中</a:t>
            </a:r>
            <a:r>
              <a:rPr lang="en-US" altLang="zh-CN" sz="1800" kern="0" dirty="0">
                <a:solidFill>
                  <a:srgbClr val="595959"/>
                </a:solidFill>
                <a:latin typeface="宋体" panose="02010600030101010101" pitchFamily="2" charset="-122"/>
                <a:ea typeface="宋体" panose="02010600030101010101" pitchFamily="2" charset="-122"/>
              </a:rPr>
              <a:t>Series</a:t>
            </a:r>
            <a:r>
              <a:rPr lang="zh-CN" altLang="zh-CN" sz="1800" kern="0" dirty="0">
                <a:solidFill>
                  <a:srgbClr val="595959"/>
                </a:solidFill>
                <a:latin typeface="宋体" panose="02010600030101010101" pitchFamily="2" charset="-122"/>
                <a:ea typeface="宋体" panose="02010600030101010101" pitchFamily="2" charset="-122"/>
              </a:rPr>
              <a:t>类的对象必须有名称。</a:t>
            </a:r>
          </a:p>
        </p:txBody>
      </p:sp>
    </p:spTree>
    <p:extLst>
      <p:ext uri="{BB962C8B-B14F-4D97-AF65-F5344CB8AC3E}">
        <p14:creationId xmlns:p14="http://schemas.microsoft.com/office/powerpoint/2010/main" val="1646186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语法格式</a:t>
            </a:r>
          </a:p>
        </p:txBody>
      </p:sp>
      <p:sp>
        <p:nvSpPr>
          <p:cNvPr id="10" name="文本框 9">
            <a:extLst>
              <a:ext uri="{FF2B5EF4-FFF2-40B4-BE49-F238E27FC236}">
                <a16:creationId xmlns:a16="http://schemas.microsoft.com/office/drawing/2014/main" id="{1E1BFBFC-8168-1953-8181-1D9657228AA6}"/>
              </a:ext>
            </a:extLst>
          </p:cNvPr>
          <p:cNvSpPr txBox="1"/>
          <p:nvPr/>
        </p:nvSpPr>
        <p:spPr>
          <a:xfrm>
            <a:off x="1301370" y="2155716"/>
            <a:ext cx="9560028" cy="553998"/>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中提供了一个用于主键合并的函数</a:t>
            </a:r>
            <a:r>
              <a:rPr lang="en-US" altLang="zh-CN" sz="2000" kern="0" dirty="0">
                <a:solidFill>
                  <a:srgbClr val="1369B2"/>
                </a:solidFill>
                <a:latin typeface="Microsoft YaHei" panose="020B0503020204020204" pitchFamily="34" charset="-122"/>
                <a:ea typeface="Microsoft YaHei" panose="020B0503020204020204" pitchFamily="34" charset="-122"/>
              </a:rPr>
              <a:t>merge()</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1287706" y="2828580"/>
            <a:ext cx="9560028" cy="126377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9F3DCC8-58F8-42D9-C2A9-18C2C694DAF0}"/>
              </a:ext>
            </a:extLst>
          </p:cNvPr>
          <p:cNvSpPr txBox="1"/>
          <p:nvPr/>
        </p:nvSpPr>
        <p:spPr>
          <a:xfrm>
            <a:off x="1769501" y="2936475"/>
            <a:ext cx="8596438" cy="1037592"/>
          </a:xfrm>
          <a:prstGeom prst="rect">
            <a:avLst/>
          </a:prstGeom>
          <a:noFill/>
        </p:spPr>
        <p:txBody>
          <a:bodyPr wrap="square">
            <a:spAutoFit/>
          </a:bodyPr>
          <a:lstStyle/>
          <a:p>
            <a:pPr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concat(</a:t>
            </a:r>
            <a:r>
              <a:rPr lang="en-US" altLang="zh-CN" sz="1800" dirty="0" err="1">
                <a:solidFill>
                  <a:srgbClr val="000000"/>
                </a:solidFill>
                <a:latin typeface="Courier New" panose="02070309020205020404" pitchFamily="49" charset="0"/>
                <a:ea typeface="宋体" panose="02010600030101010101" pitchFamily="2" charset="-122"/>
              </a:rPr>
              <a:t>objs</a:t>
            </a:r>
            <a:r>
              <a:rPr lang="en-US" altLang="zh-CN" sz="1800" dirty="0">
                <a:solidFill>
                  <a:srgbClr val="000000"/>
                </a:solidFill>
                <a:latin typeface="Courier New" panose="02070309020205020404" pitchFamily="49" charset="0"/>
                <a:ea typeface="宋体" panose="02010600030101010101" pitchFamily="2" charset="-122"/>
              </a:rPr>
              <a:t>, axis=0, join='outer', </a:t>
            </a:r>
            <a:r>
              <a:rPr lang="en-US" altLang="zh-CN" sz="1800" dirty="0" err="1">
                <a:solidFill>
                  <a:srgbClr val="000000"/>
                </a:solidFill>
                <a:latin typeface="Courier New" panose="02070309020205020404" pitchFamily="49" charset="0"/>
                <a:ea typeface="宋体" panose="02010600030101010101" pitchFamily="2" charset="-122"/>
              </a:rPr>
              <a:t>ignore_index</a:t>
            </a:r>
            <a:r>
              <a:rPr lang="en-US" altLang="zh-CN" sz="1800" dirty="0">
                <a:solidFill>
                  <a:srgbClr val="000000"/>
                </a:solidFill>
                <a:latin typeface="Courier New" panose="02070309020205020404" pitchFamily="49" charset="0"/>
                <a:ea typeface="宋体" panose="02010600030101010101" pitchFamily="2" charset="-122"/>
              </a:rPr>
              <a:t>=False, keys=None, levels=None, names=None, </a:t>
            </a:r>
            <a:r>
              <a:rPr lang="en-US" altLang="zh-CN" sz="1800" dirty="0" err="1">
                <a:solidFill>
                  <a:srgbClr val="000000"/>
                </a:solidFill>
                <a:latin typeface="Courier New" panose="02070309020205020404" pitchFamily="49" charset="0"/>
                <a:ea typeface="宋体" panose="02010600030101010101" pitchFamily="2" charset="-122"/>
              </a:rPr>
              <a:t>verify_integrity</a:t>
            </a:r>
            <a:r>
              <a:rPr lang="en-US" altLang="zh-CN" sz="1800" dirty="0">
                <a:solidFill>
                  <a:srgbClr val="000000"/>
                </a:solidFill>
                <a:latin typeface="Courier New" panose="02070309020205020404" pitchFamily="49" charset="0"/>
                <a:ea typeface="宋体" panose="02010600030101010101" pitchFamily="2" charset="-122"/>
              </a:rPr>
              <a:t>=False, sort=False, copy=True)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4" name="文本框 13">
            <a:extLst>
              <a:ext uri="{FF2B5EF4-FFF2-40B4-BE49-F238E27FC236}">
                <a16:creationId xmlns:a16="http://schemas.microsoft.com/office/drawing/2014/main" id="{DF0A659E-D95A-F0D1-47BF-28CAA877788D}"/>
              </a:ext>
            </a:extLst>
          </p:cNvPr>
          <p:cNvSpPr txBox="1"/>
          <p:nvPr/>
        </p:nvSpPr>
        <p:spPr>
          <a:xfrm>
            <a:off x="1301370" y="4196844"/>
            <a:ext cx="9546364" cy="2169825"/>
          </a:xfrm>
          <a:prstGeom prst="rect">
            <a:avLst/>
          </a:prstGeom>
          <a:noFill/>
        </p:spPr>
        <p:txBody>
          <a:bodyPr wrap="square">
            <a:spAutoFit/>
          </a:bodyPr>
          <a:lstStyle/>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how</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合并方式</a:t>
            </a:r>
            <a:r>
              <a:rPr lang="zh-CN" altLang="zh-CN" sz="1800" kern="0" dirty="0">
                <a:solidFill>
                  <a:srgbClr val="595959"/>
                </a:solidFill>
                <a:latin typeface="宋体" panose="02010600030101010101" pitchFamily="2" charset="-122"/>
                <a:ea typeface="宋体" panose="02010600030101010101" pitchFamily="2" charset="-122"/>
              </a:rPr>
              <a:t>，支持</a:t>
            </a:r>
            <a:r>
              <a:rPr lang="en-US" altLang="zh-CN" sz="1800" kern="0" dirty="0">
                <a:solidFill>
                  <a:srgbClr val="595959"/>
                </a:solidFill>
                <a:latin typeface="宋体" panose="02010600030101010101" pitchFamily="2" charset="-122"/>
                <a:ea typeface="宋体" panose="02010600030101010101" pitchFamily="2" charset="-122"/>
              </a:rPr>
              <a:t>'inner'</a:t>
            </a:r>
            <a:r>
              <a:rPr lang="zh-CN" altLang="zh-CN" sz="1800" kern="0" dirty="0">
                <a:solidFill>
                  <a:srgbClr val="595959"/>
                </a:solidFill>
                <a:latin typeface="宋体" panose="02010600030101010101" pitchFamily="2" charset="-122"/>
                <a:ea typeface="宋体" panose="02010600030101010101" pitchFamily="2" charset="-122"/>
              </a:rPr>
              <a:t>（默认值）、</a:t>
            </a:r>
            <a:r>
              <a:rPr lang="en-US" altLang="zh-CN" sz="1800" kern="0" dirty="0">
                <a:solidFill>
                  <a:srgbClr val="595959"/>
                </a:solidFill>
                <a:latin typeface="宋体" panose="02010600030101010101" pitchFamily="2" charset="-122"/>
                <a:ea typeface="宋体" panose="02010600030101010101" pitchFamily="2" charset="-122"/>
              </a:rPr>
              <a:t>'outer'</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'cross'</a:t>
            </a:r>
            <a:r>
              <a:rPr lang="zh-CN" altLang="zh-CN" sz="1800" kern="0" dirty="0">
                <a:solidFill>
                  <a:srgbClr val="595959"/>
                </a:solidFill>
                <a:latin typeface="宋体" panose="02010600030101010101" pitchFamily="2" charset="-122"/>
                <a:ea typeface="宋体" panose="02010600030101010101" pitchFamily="2" charset="-122"/>
              </a:rPr>
              <a:t>共</a:t>
            </a:r>
            <a:r>
              <a:rPr lang="en-US" altLang="zh-CN" sz="1800" kern="0" dirty="0">
                <a:solidFill>
                  <a:srgbClr val="595959"/>
                </a:solidFill>
                <a:latin typeface="宋体" panose="02010600030101010101" pitchFamily="2" charset="-122"/>
                <a:ea typeface="宋体" panose="02010600030101010101" pitchFamily="2" charset="-122"/>
              </a:rPr>
              <a:t>5</a:t>
            </a:r>
            <a:r>
              <a:rPr lang="zh-CN" altLang="zh-CN" sz="1800" kern="0" dirty="0">
                <a:solidFill>
                  <a:srgbClr val="595959"/>
                </a:solidFill>
                <a:latin typeface="宋体" panose="02010600030101010101" pitchFamily="2" charset="-122"/>
                <a:ea typeface="宋体" panose="02010600030101010101" pitchFamily="2" charset="-122"/>
              </a:rPr>
              <a:t>种取值，其中</a:t>
            </a:r>
            <a:r>
              <a:rPr lang="en-US" altLang="zh-CN" sz="1800" kern="0" dirty="0">
                <a:solidFill>
                  <a:srgbClr val="595959"/>
                </a:solidFill>
                <a:latin typeface="宋体" panose="02010600030101010101" pitchFamily="2" charset="-122"/>
                <a:ea typeface="宋体" panose="02010600030101010101" pitchFamily="2" charset="-122"/>
              </a:rPr>
              <a:t>'inner'</a:t>
            </a:r>
            <a:r>
              <a:rPr lang="zh-CN" altLang="zh-CN" sz="1800" kern="0" dirty="0">
                <a:solidFill>
                  <a:srgbClr val="595959"/>
                </a:solidFill>
                <a:latin typeface="宋体" panose="02010600030101010101" pitchFamily="2" charset="-122"/>
                <a:ea typeface="宋体" panose="02010600030101010101" pitchFamily="2" charset="-122"/>
              </a:rPr>
              <a:t>代表基于</a:t>
            </a: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与</a:t>
            </a: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键的交集合并，类似于数据库的内连接操作；</a:t>
            </a:r>
            <a:r>
              <a:rPr lang="en-US" altLang="zh-CN" sz="1800" kern="0" dirty="0">
                <a:solidFill>
                  <a:srgbClr val="595959"/>
                </a:solidFill>
                <a:latin typeface="宋体" panose="02010600030101010101" pitchFamily="2" charset="-122"/>
                <a:ea typeface="宋体" panose="02010600030101010101" pitchFamily="2" charset="-122"/>
              </a:rPr>
              <a:t>'outer'</a:t>
            </a:r>
            <a:r>
              <a:rPr lang="zh-CN" altLang="zh-CN" sz="1800" kern="0" dirty="0">
                <a:solidFill>
                  <a:srgbClr val="595959"/>
                </a:solidFill>
                <a:latin typeface="宋体" panose="02010600030101010101" pitchFamily="2" charset="-122"/>
                <a:ea typeface="宋体" panose="02010600030101010101" pitchFamily="2" charset="-122"/>
              </a:rPr>
              <a:t>代表基于</a:t>
            </a: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与</a:t>
            </a: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键的并集合并，类似于数据库的全外连接操作，</a:t>
            </a: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代表基于</a:t>
            </a: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的键合并，类似于数据库的左外连接操作；</a:t>
            </a: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代表基于</a:t>
            </a: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的键合并，类似于数据库的右外连接操作；</a:t>
            </a:r>
            <a:r>
              <a:rPr lang="en-US" altLang="zh-CN" sz="1800" kern="0" dirty="0">
                <a:solidFill>
                  <a:srgbClr val="595959"/>
                </a:solidFill>
                <a:latin typeface="宋体" panose="02010600030101010101" pitchFamily="2" charset="-122"/>
                <a:ea typeface="宋体" panose="02010600030101010101" pitchFamily="2" charset="-122"/>
              </a:rPr>
              <a:t>'cross'</a:t>
            </a:r>
            <a:r>
              <a:rPr lang="zh-CN" altLang="zh-CN" sz="1800" kern="0" dirty="0">
                <a:solidFill>
                  <a:srgbClr val="595959"/>
                </a:solidFill>
                <a:latin typeface="宋体" panose="02010600030101010101" pitchFamily="2" charset="-122"/>
                <a:ea typeface="宋体" panose="02010600030101010101" pitchFamily="2" charset="-122"/>
              </a:rPr>
              <a:t>代表基于</a:t>
            </a: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与</a:t>
            </a: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创建的笛卡尔积合并。</a:t>
            </a:r>
          </a:p>
        </p:txBody>
      </p:sp>
    </p:spTree>
    <p:extLst>
      <p:ext uri="{BB962C8B-B14F-4D97-AF65-F5344CB8AC3E}">
        <p14:creationId xmlns:p14="http://schemas.microsoft.com/office/powerpoint/2010/main" val="663434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语法格式</a:t>
            </a:r>
          </a:p>
        </p:txBody>
      </p:sp>
      <p:sp>
        <p:nvSpPr>
          <p:cNvPr id="10" name="文本框 9">
            <a:extLst>
              <a:ext uri="{FF2B5EF4-FFF2-40B4-BE49-F238E27FC236}">
                <a16:creationId xmlns:a16="http://schemas.microsoft.com/office/drawing/2014/main" id="{1E1BFBFC-8168-1953-8181-1D9657228AA6}"/>
              </a:ext>
            </a:extLst>
          </p:cNvPr>
          <p:cNvSpPr txBox="1"/>
          <p:nvPr/>
        </p:nvSpPr>
        <p:spPr>
          <a:xfrm>
            <a:off x="1301370" y="2155716"/>
            <a:ext cx="9560028" cy="553998"/>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中提供了一个用于主键合并的函数</a:t>
            </a:r>
            <a:r>
              <a:rPr lang="en-US" altLang="zh-CN" sz="2000" kern="0" dirty="0">
                <a:solidFill>
                  <a:srgbClr val="1369B2"/>
                </a:solidFill>
                <a:latin typeface="Microsoft YaHei" panose="020B0503020204020204" pitchFamily="34" charset="-122"/>
                <a:ea typeface="Microsoft YaHei" panose="020B0503020204020204" pitchFamily="34" charset="-122"/>
              </a:rPr>
              <a:t>merge()</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1287706" y="2828580"/>
            <a:ext cx="9560028" cy="126377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9F3DCC8-58F8-42D9-C2A9-18C2C694DAF0}"/>
              </a:ext>
            </a:extLst>
          </p:cNvPr>
          <p:cNvSpPr txBox="1"/>
          <p:nvPr/>
        </p:nvSpPr>
        <p:spPr>
          <a:xfrm>
            <a:off x="1769501" y="2936475"/>
            <a:ext cx="8596438" cy="1037592"/>
          </a:xfrm>
          <a:prstGeom prst="rect">
            <a:avLst/>
          </a:prstGeom>
          <a:noFill/>
        </p:spPr>
        <p:txBody>
          <a:bodyPr wrap="square">
            <a:spAutoFit/>
          </a:bodyPr>
          <a:lstStyle/>
          <a:p>
            <a:pPr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concat(</a:t>
            </a:r>
            <a:r>
              <a:rPr lang="en-US" altLang="zh-CN" sz="1800" dirty="0" err="1">
                <a:solidFill>
                  <a:srgbClr val="000000"/>
                </a:solidFill>
                <a:latin typeface="Courier New" panose="02070309020205020404" pitchFamily="49" charset="0"/>
                <a:ea typeface="宋体" panose="02010600030101010101" pitchFamily="2" charset="-122"/>
              </a:rPr>
              <a:t>objs</a:t>
            </a:r>
            <a:r>
              <a:rPr lang="en-US" altLang="zh-CN" sz="1800" dirty="0">
                <a:solidFill>
                  <a:srgbClr val="000000"/>
                </a:solidFill>
                <a:latin typeface="Courier New" panose="02070309020205020404" pitchFamily="49" charset="0"/>
                <a:ea typeface="宋体" panose="02010600030101010101" pitchFamily="2" charset="-122"/>
              </a:rPr>
              <a:t>, axis=0, join='outer', </a:t>
            </a:r>
            <a:r>
              <a:rPr lang="en-US" altLang="zh-CN" sz="1800" dirty="0" err="1">
                <a:solidFill>
                  <a:srgbClr val="000000"/>
                </a:solidFill>
                <a:latin typeface="Courier New" panose="02070309020205020404" pitchFamily="49" charset="0"/>
                <a:ea typeface="宋体" panose="02010600030101010101" pitchFamily="2" charset="-122"/>
              </a:rPr>
              <a:t>ignore_index</a:t>
            </a:r>
            <a:r>
              <a:rPr lang="en-US" altLang="zh-CN" sz="1800" dirty="0">
                <a:solidFill>
                  <a:srgbClr val="000000"/>
                </a:solidFill>
                <a:latin typeface="Courier New" panose="02070309020205020404" pitchFamily="49" charset="0"/>
                <a:ea typeface="宋体" panose="02010600030101010101" pitchFamily="2" charset="-122"/>
              </a:rPr>
              <a:t>=False, keys=None, levels=None, names=None, </a:t>
            </a:r>
            <a:r>
              <a:rPr lang="en-US" altLang="zh-CN" sz="1800" dirty="0" err="1">
                <a:solidFill>
                  <a:srgbClr val="000000"/>
                </a:solidFill>
                <a:latin typeface="Courier New" panose="02070309020205020404" pitchFamily="49" charset="0"/>
                <a:ea typeface="宋体" panose="02010600030101010101" pitchFamily="2" charset="-122"/>
              </a:rPr>
              <a:t>verify_integrity</a:t>
            </a:r>
            <a:r>
              <a:rPr lang="en-US" altLang="zh-CN" sz="1800" dirty="0">
                <a:solidFill>
                  <a:srgbClr val="000000"/>
                </a:solidFill>
                <a:latin typeface="Courier New" panose="02070309020205020404" pitchFamily="49" charset="0"/>
                <a:ea typeface="宋体" panose="02010600030101010101" pitchFamily="2" charset="-122"/>
              </a:rPr>
              <a:t>=False, sort=False, copy=True)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4" name="文本框 13">
            <a:extLst>
              <a:ext uri="{FF2B5EF4-FFF2-40B4-BE49-F238E27FC236}">
                <a16:creationId xmlns:a16="http://schemas.microsoft.com/office/drawing/2014/main" id="{DF0A659E-D95A-F0D1-47BF-28CAA877788D}"/>
              </a:ext>
            </a:extLst>
          </p:cNvPr>
          <p:cNvSpPr txBox="1"/>
          <p:nvPr/>
        </p:nvSpPr>
        <p:spPr>
          <a:xfrm>
            <a:off x="1301370" y="4196844"/>
            <a:ext cx="10266444" cy="2169825"/>
          </a:xfrm>
          <a:prstGeom prst="rect">
            <a:avLst/>
          </a:prstGeom>
          <a:noFill/>
        </p:spPr>
        <p:txBody>
          <a:bodyPr wrap="square">
            <a:spAutoFit/>
          </a:bodyPr>
          <a:lstStyle/>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on</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合并的键</a:t>
            </a:r>
            <a:r>
              <a:rPr lang="zh-CN" altLang="zh-CN" sz="1800" kern="0" dirty="0">
                <a:solidFill>
                  <a:srgbClr val="595959"/>
                </a:solidFill>
                <a:latin typeface="宋体" panose="02010600030101010101" pitchFamily="2" charset="-122"/>
                <a:ea typeface="宋体" panose="02010600030101010101" pitchFamily="2" charset="-122"/>
              </a:rPr>
              <a:t>，可以是列索引或包含列索引的列表，列索引必须同时存在于</a:t>
            </a: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与</a:t>
            </a: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中。</a:t>
            </a:r>
          </a:p>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sort</a:t>
            </a:r>
            <a:r>
              <a:rPr lang="zh-CN" altLang="zh-CN" sz="1800" kern="0" dirty="0">
                <a:solidFill>
                  <a:srgbClr val="595959"/>
                </a:solidFill>
                <a:latin typeface="宋体" panose="02010600030101010101" pitchFamily="2" charset="-122"/>
                <a:ea typeface="宋体" panose="02010600030101010101" pitchFamily="2" charset="-122"/>
              </a:rPr>
              <a:t>：</a:t>
            </a:r>
            <a:r>
              <a:rPr lang="zh-CN" altLang="zh-CN" sz="1800" kern="0" dirty="0">
                <a:solidFill>
                  <a:srgbClr val="1369B2"/>
                </a:solidFill>
                <a:latin typeface="宋体" panose="02010600030101010101" pitchFamily="2" charset="-122"/>
                <a:ea typeface="宋体" panose="02010600030101010101" pitchFamily="2" charset="-122"/>
              </a:rPr>
              <a:t>是否排序</a:t>
            </a:r>
            <a:r>
              <a:rPr lang="zh-CN" altLang="zh-CN" sz="1800" kern="0" dirty="0">
                <a:solidFill>
                  <a:srgbClr val="595959"/>
                </a:solidFill>
                <a:latin typeface="宋体" panose="02010600030101010101" pitchFamily="2" charset="-122"/>
                <a:ea typeface="宋体" panose="02010600030101010101" pitchFamily="2" charset="-122"/>
              </a:rPr>
              <a:t>，默认值为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p>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suffixes</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重名的列添加的后缀</a:t>
            </a:r>
            <a:r>
              <a:rPr lang="zh-CN" altLang="zh-CN" sz="1800" kern="0" dirty="0">
                <a:solidFill>
                  <a:srgbClr val="595959"/>
                </a:solidFill>
                <a:latin typeface="宋体" panose="02010600030101010101" pitchFamily="2" charset="-122"/>
                <a:ea typeface="宋体" panose="02010600030101010101" pitchFamily="2" charset="-122"/>
              </a:rPr>
              <a:t>，默认值为</a:t>
            </a:r>
            <a:r>
              <a:rPr lang="en-US" altLang="zh-CN" sz="1800" kern="0" dirty="0">
                <a:solidFill>
                  <a:srgbClr val="595959"/>
                </a:solidFill>
                <a:latin typeface="宋体" panose="02010600030101010101" pitchFamily="2" charset="-122"/>
                <a:ea typeface="宋体" panose="02010600030101010101" pitchFamily="2" charset="-122"/>
              </a:rPr>
              <a:t>(‘_x’, ‘_y’)</a:t>
            </a:r>
            <a:r>
              <a:rPr lang="zh-CN" altLang="en-US" sz="1800" kern="0" dirty="0">
                <a:solidFill>
                  <a:srgbClr val="595959"/>
                </a:solidFill>
                <a:latin typeface="宋体" panose="02010600030101010101" pitchFamily="2" charset="-122"/>
                <a:ea typeface="宋体" panose="02010600030101010101" pitchFamily="2" charset="-122"/>
              </a:rPr>
              <a:t>。</a:t>
            </a:r>
            <a:endParaRPr lang="en-US" altLang="zh-CN" sz="1800" kern="0" dirty="0">
              <a:solidFill>
                <a:srgbClr val="595959"/>
              </a:solidFill>
              <a:latin typeface="宋体" panose="02010600030101010101" pitchFamily="2" charset="-122"/>
              <a:ea typeface="宋体" panose="02010600030101010101" pitchFamily="2" charset="-122"/>
            </a:endParaRPr>
          </a:p>
          <a:p>
            <a:pPr indent="-342900">
              <a:lnSpc>
                <a:spcPct val="15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left_index</a:t>
            </a:r>
            <a:r>
              <a:rPr lang="zh-CN" altLang="zh-CN" sz="1800" kern="0" dirty="0">
                <a:solidFill>
                  <a:srgbClr val="595959"/>
                </a:solidFill>
                <a:latin typeface="宋体" panose="02010600030101010101" pitchFamily="2" charset="-122"/>
                <a:ea typeface="宋体" panose="02010600030101010101" pitchFamily="2" charset="-122"/>
              </a:rPr>
              <a:t>：是否</a:t>
            </a:r>
            <a:r>
              <a:rPr lang="zh-CN" altLang="zh-CN" sz="1800" kern="0" dirty="0">
                <a:solidFill>
                  <a:srgbClr val="1369B2"/>
                </a:solidFill>
                <a:latin typeface="宋体" panose="02010600030101010101" pitchFamily="2" charset="-122"/>
                <a:ea typeface="宋体" panose="02010600030101010101" pitchFamily="2" charset="-122"/>
              </a:rPr>
              <a:t>使用</a:t>
            </a:r>
            <a:r>
              <a:rPr lang="en-US" altLang="zh-CN" sz="1800" kern="0" dirty="0">
                <a:solidFill>
                  <a:srgbClr val="1369B2"/>
                </a:solidFill>
                <a:latin typeface="宋体" panose="02010600030101010101" pitchFamily="2" charset="-122"/>
                <a:ea typeface="宋体" panose="02010600030101010101" pitchFamily="2" charset="-122"/>
              </a:rPr>
              <a:t>left</a:t>
            </a:r>
            <a:r>
              <a:rPr lang="zh-CN" altLang="zh-CN" sz="1800" kern="0" dirty="0">
                <a:solidFill>
                  <a:srgbClr val="1369B2"/>
                </a:solidFill>
                <a:latin typeface="宋体" panose="02010600030101010101" pitchFamily="2" charset="-122"/>
                <a:ea typeface="宋体" panose="02010600030101010101" pitchFamily="2" charset="-122"/>
              </a:rPr>
              <a:t>的索引进行合并</a:t>
            </a:r>
            <a:r>
              <a:rPr lang="zh-CN" altLang="zh-CN" sz="1800" kern="0" dirty="0">
                <a:solidFill>
                  <a:srgbClr val="595959"/>
                </a:solidFill>
                <a:latin typeface="宋体" panose="02010600030101010101" pitchFamily="2" charset="-122"/>
                <a:ea typeface="宋体" panose="02010600030101010101" pitchFamily="2" charset="-122"/>
              </a:rPr>
              <a:t>，默认值为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endParaRPr lang="en-US" altLang="zh-CN" sz="1800" kern="0" dirty="0">
              <a:solidFill>
                <a:srgbClr val="595959"/>
              </a:solidFill>
              <a:latin typeface="宋体" panose="02010600030101010101" pitchFamily="2" charset="-122"/>
              <a:ea typeface="宋体" panose="02010600030101010101" pitchFamily="2" charset="-122"/>
            </a:endParaRPr>
          </a:p>
          <a:p>
            <a:pPr indent="-342900">
              <a:lnSpc>
                <a:spcPct val="15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right_index</a:t>
            </a:r>
            <a:r>
              <a:rPr lang="zh-CN" altLang="zh-CN" sz="1800" kern="0" dirty="0">
                <a:solidFill>
                  <a:srgbClr val="595959"/>
                </a:solidFill>
                <a:latin typeface="宋体" panose="02010600030101010101" pitchFamily="2" charset="-122"/>
                <a:ea typeface="宋体" panose="02010600030101010101" pitchFamily="2" charset="-122"/>
              </a:rPr>
              <a:t>：是否</a:t>
            </a:r>
            <a:r>
              <a:rPr lang="zh-CN" altLang="zh-CN" sz="1800" kern="0" dirty="0">
                <a:solidFill>
                  <a:srgbClr val="1369B2"/>
                </a:solidFill>
                <a:latin typeface="宋体" panose="02010600030101010101" pitchFamily="2" charset="-122"/>
                <a:ea typeface="宋体" panose="02010600030101010101" pitchFamily="2" charset="-122"/>
              </a:rPr>
              <a:t>使用</a:t>
            </a:r>
            <a:r>
              <a:rPr lang="en-US" altLang="zh-CN" sz="1800" kern="0" dirty="0">
                <a:solidFill>
                  <a:srgbClr val="1369B2"/>
                </a:solidFill>
                <a:latin typeface="宋体" panose="02010600030101010101" pitchFamily="2" charset="-122"/>
                <a:ea typeface="宋体" panose="02010600030101010101" pitchFamily="2" charset="-122"/>
              </a:rPr>
              <a:t>right</a:t>
            </a:r>
            <a:r>
              <a:rPr lang="zh-CN" altLang="zh-CN" sz="1800" kern="0" dirty="0">
                <a:solidFill>
                  <a:srgbClr val="1369B2"/>
                </a:solidFill>
                <a:latin typeface="宋体" panose="02010600030101010101" pitchFamily="2" charset="-122"/>
                <a:ea typeface="宋体" panose="02010600030101010101" pitchFamily="2" charset="-122"/>
              </a:rPr>
              <a:t>的索引进行合并</a:t>
            </a:r>
            <a:r>
              <a:rPr lang="zh-CN" altLang="zh-CN" sz="1800" kern="0" dirty="0">
                <a:solidFill>
                  <a:srgbClr val="595959"/>
                </a:solidFill>
                <a:latin typeface="宋体" panose="02010600030101010101" pitchFamily="2" charset="-122"/>
                <a:ea typeface="宋体" panose="02010600030101010101" pitchFamily="2" charset="-122"/>
              </a:rPr>
              <a:t>，默认值为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endParaRPr lang="en-US" altLang="zh-CN" sz="1800" kern="0" dirty="0">
              <a:solidFill>
                <a:srgbClr val="59595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0739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sp>
        <p:nvSpPr>
          <p:cNvPr id="8" name="文本框 7">
            <a:extLst>
              <a:ext uri="{FF2B5EF4-FFF2-40B4-BE49-F238E27FC236}">
                <a16:creationId xmlns:a16="http://schemas.microsoft.com/office/drawing/2014/main" id="{44D2FD6C-003F-F869-7647-9C0767F43D17}"/>
              </a:ext>
            </a:extLst>
          </p:cNvPr>
          <p:cNvSpPr txBox="1"/>
          <p:nvPr/>
        </p:nvSpPr>
        <p:spPr>
          <a:xfrm>
            <a:off x="1414686" y="2416446"/>
            <a:ext cx="2816797"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en-US" b="1" dirty="0">
                <a:latin typeface="黑体" panose="02010609060101010101" pitchFamily="49" charset="-122"/>
                <a:ea typeface="黑体" panose="02010609060101010101" pitchFamily="49" charset="-122"/>
                <a:cs typeface="+mn-ea"/>
              </a:rPr>
              <a:t>根据一个键合并</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9" name="图片 8"/>
          <p:cNvPicPr/>
          <p:nvPr/>
        </p:nvPicPr>
        <p:blipFill>
          <a:blip r:embed="rId3"/>
          <a:stretch>
            <a:fillRect/>
          </a:stretch>
        </p:blipFill>
        <p:spPr>
          <a:xfrm>
            <a:off x="2458364" y="3069753"/>
            <a:ext cx="7453266" cy="3168491"/>
          </a:xfrm>
          <a:prstGeom prst="rect">
            <a:avLst/>
          </a:prstGeom>
        </p:spPr>
      </p:pic>
    </p:spTree>
    <p:extLst>
      <p:ext uri="{BB962C8B-B14F-4D97-AF65-F5344CB8AC3E}">
        <p14:creationId xmlns:p14="http://schemas.microsoft.com/office/powerpoint/2010/main" val="2450946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sp>
        <p:nvSpPr>
          <p:cNvPr id="8" name="文本框 7">
            <a:extLst>
              <a:ext uri="{FF2B5EF4-FFF2-40B4-BE49-F238E27FC236}">
                <a16:creationId xmlns:a16="http://schemas.microsoft.com/office/drawing/2014/main" id="{44D2FD6C-003F-F869-7647-9C0767F43D17}"/>
              </a:ext>
            </a:extLst>
          </p:cNvPr>
          <p:cNvSpPr txBox="1"/>
          <p:nvPr/>
        </p:nvSpPr>
        <p:spPr>
          <a:xfrm>
            <a:off x="1414686" y="2416446"/>
            <a:ext cx="2816797"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根据两个键合并</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6" name="图片 5"/>
          <p:cNvPicPr/>
          <p:nvPr/>
        </p:nvPicPr>
        <p:blipFill>
          <a:blip r:embed="rId3"/>
          <a:stretch>
            <a:fillRect/>
          </a:stretch>
        </p:blipFill>
        <p:spPr>
          <a:xfrm>
            <a:off x="2425622" y="2997746"/>
            <a:ext cx="7344816" cy="3375291"/>
          </a:xfrm>
          <a:prstGeom prst="rect">
            <a:avLst/>
          </a:prstGeom>
        </p:spPr>
      </p:pic>
    </p:spTree>
    <p:extLst>
      <p:ext uri="{BB962C8B-B14F-4D97-AF65-F5344CB8AC3E}">
        <p14:creationId xmlns:p14="http://schemas.microsoft.com/office/powerpoint/2010/main" val="68686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数据清洗</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11.1</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sp>
        <p:nvSpPr>
          <p:cNvPr id="8" name="文本框 7">
            <a:extLst>
              <a:ext uri="{FF2B5EF4-FFF2-40B4-BE49-F238E27FC236}">
                <a16:creationId xmlns:a16="http://schemas.microsoft.com/office/drawing/2014/main" id="{44D2FD6C-003F-F869-7647-9C0767F43D17}"/>
              </a:ext>
            </a:extLst>
          </p:cNvPr>
          <p:cNvSpPr txBox="1"/>
          <p:nvPr/>
        </p:nvSpPr>
        <p:spPr>
          <a:xfrm>
            <a:off x="1414686" y="2416446"/>
            <a:ext cx="4054315"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3.</a:t>
            </a:r>
            <a:r>
              <a:rPr lang="zh-CN" altLang="en-US" b="1" dirty="0">
                <a:latin typeface="黑体" panose="02010609060101010101" pitchFamily="49" charset="-122"/>
                <a:ea typeface="黑体" panose="02010609060101010101" pitchFamily="49" charset="-122"/>
                <a:cs typeface="+mn-ea"/>
                <a:sym typeface="+mn-lt"/>
              </a:rPr>
              <a:t> 采用</a:t>
            </a:r>
            <a:r>
              <a:rPr lang="zh-CN" altLang="zh-CN" b="1" dirty="0">
                <a:latin typeface="黑体" panose="02010609060101010101" pitchFamily="49" charset="-122"/>
                <a:ea typeface="黑体" panose="02010609060101010101" pitchFamily="49" charset="-122"/>
                <a:cs typeface="+mn-ea"/>
              </a:rPr>
              <a:t>全外连接</a:t>
            </a:r>
            <a:r>
              <a:rPr lang="zh-CN" altLang="en-US" b="1" dirty="0">
                <a:latin typeface="黑体" panose="02010609060101010101" pitchFamily="49" charset="-122"/>
                <a:ea typeface="黑体" panose="02010609060101010101" pitchFamily="49" charset="-122"/>
                <a:cs typeface="+mn-ea"/>
              </a:rPr>
              <a:t>的方式</a:t>
            </a:r>
            <a:r>
              <a:rPr lang="zh-CN" altLang="zh-CN" b="1" dirty="0">
                <a:latin typeface="黑体" panose="02010609060101010101" pitchFamily="49" charset="-122"/>
                <a:ea typeface="黑体" panose="02010609060101010101" pitchFamily="49" charset="-122"/>
                <a:cs typeface="+mn-ea"/>
              </a:rPr>
              <a:t>合并</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9" name="图片 8"/>
          <p:cNvPicPr/>
          <p:nvPr/>
        </p:nvPicPr>
        <p:blipFill>
          <a:blip r:embed="rId3"/>
          <a:stretch>
            <a:fillRect/>
          </a:stretch>
        </p:blipFill>
        <p:spPr>
          <a:xfrm>
            <a:off x="2278782" y="2997746"/>
            <a:ext cx="7677716" cy="3222311"/>
          </a:xfrm>
          <a:prstGeom prst="rect">
            <a:avLst/>
          </a:prstGeom>
        </p:spPr>
      </p:pic>
    </p:spTree>
    <p:extLst>
      <p:ext uri="{BB962C8B-B14F-4D97-AF65-F5344CB8AC3E}">
        <p14:creationId xmlns:p14="http://schemas.microsoft.com/office/powerpoint/2010/main" val="1541974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sp>
        <p:nvSpPr>
          <p:cNvPr id="8" name="文本框 7">
            <a:extLst>
              <a:ext uri="{FF2B5EF4-FFF2-40B4-BE49-F238E27FC236}">
                <a16:creationId xmlns:a16="http://schemas.microsoft.com/office/drawing/2014/main" id="{44D2FD6C-003F-F869-7647-9C0767F43D17}"/>
              </a:ext>
            </a:extLst>
          </p:cNvPr>
          <p:cNvSpPr txBox="1"/>
          <p:nvPr/>
        </p:nvSpPr>
        <p:spPr>
          <a:xfrm>
            <a:off x="1414686" y="2416446"/>
            <a:ext cx="3744936"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4.</a:t>
            </a:r>
            <a:r>
              <a:rPr lang="zh-CN" altLang="en-US" b="1" dirty="0">
                <a:latin typeface="黑体" panose="02010609060101010101" pitchFamily="49" charset="-122"/>
                <a:ea typeface="黑体" panose="02010609060101010101" pitchFamily="49" charset="-122"/>
                <a:cs typeface="+mn-ea"/>
                <a:sym typeface="+mn-lt"/>
              </a:rPr>
              <a:t> 采用</a:t>
            </a:r>
            <a:r>
              <a:rPr lang="zh-CN" altLang="zh-CN" b="1" dirty="0">
                <a:latin typeface="黑体" panose="02010609060101010101" pitchFamily="49" charset="-122"/>
                <a:ea typeface="黑体" panose="02010609060101010101" pitchFamily="49" charset="-122"/>
                <a:cs typeface="+mn-ea"/>
              </a:rPr>
              <a:t>左连接</a:t>
            </a:r>
            <a:r>
              <a:rPr lang="zh-CN" altLang="en-US" b="1" dirty="0">
                <a:latin typeface="黑体" panose="02010609060101010101" pitchFamily="49" charset="-122"/>
                <a:ea typeface="黑体" panose="02010609060101010101" pitchFamily="49" charset="-122"/>
                <a:cs typeface="+mn-ea"/>
              </a:rPr>
              <a:t>的方式</a:t>
            </a:r>
            <a:r>
              <a:rPr lang="zh-CN" altLang="zh-CN" b="1" dirty="0">
                <a:latin typeface="黑体" panose="02010609060101010101" pitchFamily="49" charset="-122"/>
                <a:ea typeface="黑体" panose="02010609060101010101" pitchFamily="49" charset="-122"/>
                <a:cs typeface="+mn-ea"/>
              </a:rPr>
              <a:t>合并</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6" name="图片 5"/>
          <p:cNvPicPr/>
          <p:nvPr/>
        </p:nvPicPr>
        <p:blipFill>
          <a:blip r:embed="rId3"/>
          <a:stretch>
            <a:fillRect/>
          </a:stretch>
        </p:blipFill>
        <p:spPr>
          <a:xfrm>
            <a:off x="2278782" y="2997746"/>
            <a:ext cx="7776864" cy="3263924"/>
          </a:xfrm>
          <a:prstGeom prst="rect">
            <a:avLst/>
          </a:prstGeom>
        </p:spPr>
      </p:pic>
    </p:spTree>
    <p:extLst>
      <p:ext uri="{BB962C8B-B14F-4D97-AF65-F5344CB8AC3E}">
        <p14:creationId xmlns:p14="http://schemas.microsoft.com/office/powerpoint/2010/main" val="363532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主键合并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sp>
        <p:nvSpPr>
          <p:cNvPr id="9" name="文本框 8">
            <a:extLst>
              <a:ext uri="{FF2B5EF4-FFF2-40B4-BE49-F238E27FC236}">
                <a16:creationId xmlns:a16="http://schemas.microsoft.com/office/drawing/2014/main" id="{1E1BFBFC-8168-1953-8181-1D9657228AA6}"/>
              </a:ext>
            </a:extLst>
          </p:cNvPr>
          <p:cNvSpPr txBox="1"/>
          <p:nvPr/>
        </p:nvSpPr>
        <p:spPr>
          <a:xfrm>
            <a:off x="1287706" y="2292541"/>
            <a:ext cx="9560028" cy="961289"/>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若两个对象没有标签索引相同的列，则可以在调用</a:t>
            </a:r>
            <a:r>
              <a:rPr lang="en-US" altLang="zh-CN" sz="2000" kern="0" dirty="0">
                <a:solidFill>
                  <a:srgbClr val="595959"/>
                </a:solidFill>
                <a:latin typeface="Microsoft YaHei" panose="020B0503020204020204" pitchFamily="34" charset="-122"/>
                <a:ea typeface="Microsoft YaHei" panose="020B0503020204020204" pitchFamily="34" charset="-122"/>
              </a:rPr>
              <a:t>merge()</a:t>
            </a:r>
            <a:r>
              <a:rPr lang="zh-CN" altLang="zh-CN" sz="2000" kern="0" dirty="0">
                <a:solidFill>
                  <a:srgbClr val="595959"/>
                </a:solidFill>
                <a:latin typeface="Microsoft YaHei" panose="020B0503020204020204" pitchFamily="34" charset="-122"/>
                <a:ea typeface="Microsoft YaHei" panose="020B0503020204020204" pitchFamily="34" charset="-122"/>
              </a:rPr>
              <a:t>函数进行合并时，同时</a:t>
            </a:r>
            <a:r>
              <a:rPr lang="zh-CN" altLang="zh-CN" sz="2000" kern="0" dirty="0">
                <a:solidFill>
                  <a:srgbClr val="1369B2"/>
                </a:solidFill>
                <a:latin typeface="Microsoft YaHei" panose="020B0503020204020204" pitchFamily="34" charset="-122"/>
                <a:ea typeface="Microsoft YaHei" panose="020B0503020204020204" pitchFamily="34" charset="-122"/>
              </a:rPr>
              <a:t>给</a:t>
            </a:r>
            <a:r>
              <a:rPr lang="en-US" altLang="zh-CN" sz="2000" kern="0" dirty="0" err="1">
                <a:solidFill>
                  <a:srgbClr val="1369B2"/>
                </a:solidFill>
                <a:latin typeface="Microsoft YaHei" panose="020B0503020204020204" pitchFamily="34" charset="-122"/>
                <a:ea typeface="Microsoft YaHei" panose="020B0503020204020204" pitchFamily="34" charset="-122"/>
              </a:rPr>
              <a:t>left_index</a:t>
            </a:r>
            <a:r>
              <a:rPr lang="zh-CN" altLang="zh-CN" sz="2000" kern="0" dirty="0">
                <a:solidFill>
                  <a:srgbClr val="1369B2"/>
                </a:solidFill>
                <a:latin typeface="Microsoft YaHei" panose="020B0503020204020204" pitchFamily="34" charset="-122"/>
                <a:ea typeface="Microsoft YaHei" panose="020B0503020204020204" pitchFamily="34" charset="-122"/>
              </a:rPr>
              <a:t>与</a:t>
            </a:r>
            <a:r>
              <a:rPr lang="en-US" altLang="zh-CN" sz="2000" kern="0" dirty="0" err="1">
                <a:solidFill>
                  <a:srgbClr val="1369B2"/>
                </a:solidFill>
                <a:latin typeface="Microsoft YaHei" panose="020B0503020204020204" pitchFamily="34" charset="-122"/>
                <a:ea typeface="Microsoft YaHei" panose="020B0503020204020204" pitchFamily="34" charset="-122"/>
              </a:rPr>
              <a:t>right_index</a:t>
            </a:r>
            <a:r>
              <a:rPr lang="zh-CN" altLang="zh-CN" sz="2000" kern="0" dirty="0">
                <a:solidFill>
                  <a:srgbClr val="1369B2"/>
                </a:solidFill>
                <a:latin typeface="Microsoft YaHei" panose="020B0503020204020204" pitchFamily="34" charset="-122"/>
                <a:ea typeface="Microsoft YaHei" panose="020B0503020204020204" pitchFamily="34" charset="-122"/>
              </a:rPr>
              <a:t>参数传入值</a:t>
            </a:r>
            <a:r>
              <a:rPr lang="en-US" altLang="zh-CN" sz="2000" kern="0" dirty="0">
                <a:solidFill>
                  <a:srgbClr val="1369B2"/>
                </a:solidFill>
                <a:latin typeface="Microsoft YaHei" panose="020B0503020204020204" pitchFamily="34" charset="-122"/>
                <a:ea typeface="Microsoft YaHei" panose="020B0503020204020204" pitchFamily="34" charset="-122"/>
              </a:rPr>
              <a:t>True</a:t>
            </a:r>
            <a:r>
              <a:rPr lang="zh-CN" altLang="zh-CN" sz="2000" kern="0" dirty="0">
                <a:solidFill>
                  <a:srgbClr val="595959"/>
                </a:solidFill>
                <a:latin typeface="Microsoft YaHei" panose="020B0503020204020204" pitchFamily="34" charset="-122"/>
                <a:ea typeface="Microsoft YaHei" panose="020B0503020204020204" pitchFamily="34" charset="-122"/>
              </a:rPr>
              <a:t>，此时会将这两个对象的行索引作为键</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361CAA81-0507-65DC-AD31-AFCAEBF8588E}"/>
              </a:ext>
            </a:extLst>
          </p:cNvPr>
          <p:cNvSpPr/>
          <p:nvPr/>
        </p:nvSpPr>
        <p:spPr>
          <a:xfrm>
            <a:off x="1287706" y="3376893"/>
            <a:ext cx="9344004" cy="271719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B9F3DCC8-58F8-42D9-C2A9-18C2C694DAF0}"/>
              </a:ext>
            </a:extLst>
          </p:cNvPr>
          <p:cNvSpPr txBox="1"/>
          <p:nvPr/>
        </p:nvSpPr>
        <p:spPr>
          <a:xfrm>
            <a:off x="1630710" y="3671441"/>
            <a:ext cx="8596438" cy="2155975"/>
          </a:xfrm>
          <a:prstGeom prst="rect">
            <a:avLst/>
          </a:prstGeom>
          <a:noFill/>
        </p:spPr>
        <p:txBody>
          <a:bodyPr wrap="square">
            <a:spAutoFit/>
          </a:bodyPr>
          <a:lstStyle/>
          <a:p>
            <a:pPr indent="266400">
              <a:lnSpc>
                <a:spcPct val="115000"/>
              </a:lnSpc>
            </a:pPr>
            <a:r>
              <a:rPr lang="en-US" altLang="zh-CN" sz="1800" dirty="0">
                <a:solidFill>
                  <a:srgbClr val="000000"/>
                </a:solidFill>
                <a:latin typeface="Courier New" panose="02070309020205020404" pitchFamily="49" charset="0"/>
                <a:ea typeface="宋体" panose="02010600030101010101" pitchFamily="2" charset="-122"/>
              </a:rPr>
              <a:t>import pandas as </a:t>
            </a:r>
            <a:r>
              <a:rPr lang="en-US"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400">
              <a:lnSpc>
                <a:spcPct val="115000"/>
              </a:lnSpc>
            </a:pPr>
            <a:r>
              <a:rPr lang="en-US" altLang="zh-CN" sz="1800" dirty="0">
                <a:solidFill>
                  <a:srgbClr val="000000"/>
                </a:solidFill>
                <a:latin typeface="Courier New" panose="02070309020205020404" pitchFamily="49" charset="0"/>
                <a:ea typeface="宋体" panose="02010600030101010101" pitchFamily="2" charset="-122"/>
              </a:rPr>
              <a:t>left = </a:t>
            </a:r>
            <a:r>
              <a:rPr lang="en-US" altLang="zh-CN" sz="1800" dirty="0" err="1">
                <a:solidFill>
                  <a:srgbClr val="000000"/>
                </a:solidFill>
                <a:latin typeface="Courier New" panose="02070309020205020404" pitchFamily="49" charset="0"/>
                <a:ea typeface="宋体" panose="02010600030101010101" pitchFamily="2" charset="-122"/>
              </a:rPr>
              <a:t>pd.DataFrame</a:t>
            </a:r>
            <a:r>
              <a:rPr lang="en-US" altLang="zh-CN" sz="1800" dirty="0">
                <a:solidFill>
                  <a:srgbClr val="000000"/>
                </a:solidFill>
                <a:latin typeface="Courier New" panose="02070309020205020404" pitchFamily="49" charset="0"/>
                <a:ea typeface="宋体" panose="02010600030101010101" pitchFamily="2" charset="-122"/>
              </a:rPr>
              <a:t>({'A': ['A0', 'A1', 'A2'],</a:t>
            </a:r>
          </a:p>
          <a:p>
            <a:pPr indent="266400">
              <a:lnSpc>
                <a:spcPct val="115000"/>
              </a:lnSpc>
            </a:pPr>
            <a:r>
              <a:rPr lang="en-US" altLang="zh-CN" sz="1800" dirty="0">
                <a:solidFill>
                  <a:srgbClr val="000000"/>
                </a:solidFill>
                <a:latin typeface="Courier New" panose="02070309020205020404" pitchFamily="49" charset="0"/>
                <a:ea typeface="宋体" panose="02010600030101010101" pitchFamily="2" charset="-122"/>
              </a:rPr>
              <a:t>                     'B': ['B0', 'B1', 'B2']})</a:t>
            </a:r>
          </a:p>
          <a:p>
            <a:pPr indent="266400"/>
            <a:r>
              <a:rPr lang="en-US" altLang="zh-CN" sz="1800" dirty="0">
                <a:solidFill>
                  <a:srgbClr val="000000"/>
                </a:solidFill>
                <a:latin typeface="Courier New" panose="02070309020205020404" pitchFamily="49" charset="0"/>
                <a:ea typeface="宋体" panose="02010600030101010101" pitchFamily="2" charset="-122"/>
              </a:rPr>
              <a:t>right = </a:t>
            </a:r>
            <a:r>
              <a:rPr lang="en-US" altLang="zh-CN" sz="1800" dirty="0" err="1">
                <a:solidFill>
                  <a:srgbClr val="000000"/>
                </a:solidFill>
                <a:latin typeface="Courier New" panose="02070309020205020404" pitchFamily="49" charset="0"/>
                <a:ea typeface="宋体" panose="02010600030101010101" pitchFamily="2" charset="-122"/>
              </a:rPr>
              <a:t>pd.DataFrame</a:t>
            </a:r>
            <a:r>
              <a:rPr lang="en-US" altLang="zh-CN" sz="1800" dirty="0">
                <a:solidFill>
                  <a:srgbClr val="000000"/>
                </a:solidFill>
                <a:latin typeface="Courier New" panose="02070309020205020404" pitchFamily="49" charset="0"/>
                <a:ea typeface="宋体" panose="02010600030101010101" pitchFamily="2" charset="-122"/>
              </a:rPr>
              <a:t>({'C': ['C0', 'C1', 'C2'], </a:t>
            </a:r>
          </a:p>
          <a:p>
            <a:pPr indent="266400"/>
            <a:r>
              <a:rPr lang="en-US" altLang="zh-CN" sz="1800" dirty="0">
                <a:solidFill>
                  <a:srgbClr val="000000"/>
                </a:solidFill>
                <a:latin typeface="Courier New" panose="02070309020205020404" pitchFamily="49" charset="0"/>
                <a:ea typeface="宋体" panose="02010600030101010101" pitchFamily="2" charset="-122"/>
              </a:rPr>
              <a:t>        'D': ['D0', 'D1', 'D2']}, index=['a', 'b', 'c'])</a:t>
            </a:r>
          </a:p>
          <a:p>
            <a:pPr indent="266400"/>
            <a:r>
              <a:rPr lang="en-US" altLang="zh-CN" sz="1800" dirty="0">
                <a:solidFill>
                  <a:srgbClr val="000000"/>
                </a:solidFill>
                <a:latin typeface="Courier New" panose="02070309020205020404" pitchFamily="49" charset="0"/>
                <a:ea typeface="宋体" panose="02010600030101010101" pitchFamily="2" charset="-122"/>
              </a:rPr>
              <a:t>result = </a:t>
            </a:r>
            <a:r>
              <a:rPr lang="en-US" altLang="zh-CN" sz="1800" dirty="0" err="1">
                <a:solidFill>
                  <a:srgbClr val="000000"/>
                </a:solidFill>
                <a:latin typeface="Courier New" panose="02070309020205020404" pitchFamily="49" charset="0"/>
                <a:ea typeface="宋体" panose="02010600030101010101" pitchFamily="2" charset="-122"/>
              </a:rPr>
              <a:t>pd.merge</a:t>
            </a:r>
            <a:r>
              <a:rPr lang="en-US" altLang="zh-CN" sz="1800" dirty="0">
                <a:solidFill>
                  <a:srgbClr val="000000"/>
                </a:solidFill>
                <a:latin typeface="Courier New" panose="02070309020205020404" pitchFamily="49" charset="0"/>
                <a:ea typeface="宋体" panose="02010600030101010101" pitchFamily="2" charset="-122"/>
              </a:rPr>
              <a:t>(left=left, right=right, how='outer', </a:t>
            </a:r>
            <a:endParaRPr lang="zh-CN" altLang="zh-CN" sz="1800" dirty="0">
              <a:solidFill>
                <a:srgbClr val="000000"/>
              </a:solidFill>
              <a:latin typeface="Courier New" panose="02070309020205020404" pitchFamily="49" charset="0"/>
              <a:ea typeface="宋体" panose="02010600030101010101" pitchFamily="2" charset="-122"/>
            </a:endParaRPr>
          </a:p>
          <a:p>
            <a:pPr indent="266400"/>
            <a:r>
              <a:rPr lang="en-US" altLang="zh-CN" sz="1800" dirty="0">
                <a:solidFill>
                  <a:srgbClr val="000000"/>
                </a:solidFill>
                <a:latin typeface="Courier New" panose="02070309020205020404" pitchFamily="49" charset="0"/>
                <a:ea typeface="宋体" panose="02010600030101010101" pitchFamily="2" charset="-122"/>
              </a:rPr>
              <a:t>                  </a:t>
            </a:r>
            <a:r>
              <a:rPr lang="en-US" altLang="zh-CN" sz="1800" b="1" dirty="0" err="1">
                <a:solidFill>
                  <a:srgbClr val="1369B2"/>
                </a:solidFill>
                <a:latin typeface="Courier New" panose="02070309020205020404" pitchFamily="49" charset="0"/>
                <a:ea typeface="宋体" panose="02010600030101010101" pitchFamily="2" charset="-122"/>
              </a:rPr>
              <a:t>left_index</a:t>
            </a:r>
            <a:r>
              <a:rPr lang="en-US" altLang="zh-CN" sz="1800" b="1" dirty="0">
                <a:solidFill>
                  <a:srgbClr val="1369B2"/>
                </a:solidFill>
                <a:latin typeface="Courier New" panose="02070309020205020404" pitchFamily="49" charset="0"/>
                <a:ea typeface="宋体" panose="02010600030101010101" pitchFamily="2" charset="-122"/>
              </a:rPr>
              <a:t>=True, </a:t>
            </a:r>
            <a:r>
              <a:rPr lang="en-US" altLang="zh-CN" sz="1800" b="1" dirty="0" err="1">
                <a:solidFill>
                  <a:srgbClr val="1369B2"/>
                </a:solidFill>
                <a:latin typeface="Courier New" panose="02070309020205020404" pitchFamily="49" charset="0"/>
                <a:ea typeface="宋体" panose="02010600030101010101" pitchFamily="2" charset="-122"/>
              </a:rPr>
              <a:t>right_index</a:t>
            </a:r>
            <a:r>
              <a:rPr lang="en-US" altLang="zh-CN" sz="1800" b="1" dirty="0">
                <a:solidFill>
                  <a:srgbClr val="1369B2"/>
                </a:solidFill>
                <a:latin typeface="Courier New" panose="02070309020205020404" pitchFamily="49" charset="0"/>
                <a:ea typeface="宋体" panose="02010600030101010101" pitchFamily="2" charset="-122"/>
              </a:rPr>
              <a:t>=True</a:t>
            </a:r>
            <a:r>
              <a:rPr lang="en-US"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2778711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根据索引合并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595959"/>
                </a:solidFill>
                <a:latin typeface="微软雅黑" panose="020B0503020204020204" pitchFamily="34" charset="-122"/>
                <a:ea typeface="微软雅黑" panose="020B0503020204020204" pitchFamily="34" charset="-122"/>
                <a:cs typeface="+mn-ea"/>
              </a:rPr>
              <a:t>根据索引合并</a:t>
            </a:r>
            <a:r>
              <a:rPr lang="zh-CN" altLang="en-US" sz="1800" dirty="0">
                <a:solidFill>
                  <a:srgbClr val="595959"/>
                </a:solidFill>
                <a:latin typeface="微软雅黑" panose="020B0503020204020204" pitchFamily="34" charset="-122"/>
                <a:ea typeface="微软雅黑" panose="020B0503020204020204" pitchFamily="34" charset="-122"/>
                <a:cs typeface="+mn-ea"/>
              </a:rPr>
              <a:t>的方式，能够灵活使用</a:t>
            </a:r>
            <a:r>
              <a:rPr lang="en-US" altLang="zh-CN" sz="1800" dirty="0">
                <a:solidFill>
                  <a:srgbClr val="1369B2"/>
                </a:solidFill>
                <a:latin typeface="微软雅黑" panose="020B0503020204020204" pitchFamily="34" charset="-122"/>
                <a:ea typeface="微软雅黑" panose="020B0503020204020204" pitchFamily="34" charset="-122"/>
                <a:cs typeface="+mn-ea"/>
              </a:rPr>
              <a:t>join()</a:t>
            </a:r>
            <a:r>
              <a:rPr lang="zh-CN" altLang="zh-CN" sz="1800" dirty="0">
                <a:solidFill>
                  <a:srgbClr val="1369B2"/>
                </a:solidFill>
                <a:latin typeface="微软雅黑" panose="020B0503020204020204" pitchFamily="34" charset="-122"/>
                <a:ea typeface="微软雅黑" panose="020B0503020204020204" pitchFamily="34" charset="-122"/>
                <a:cs typeface="+mn-ea"/>
              </a:rPr>
              <a:t>方法</a:t>
            </a:r>
            <a:r>
              <a:rPr lang="zh-CN" altLang="en-US" sz="1800" dirty="0">
                <a:solidFill>
                  <a:srgbClr val="595959"/>
                </a:solidFill>
                <a:latin typeface="微软雅黑" panose="020B0503020204020204" pitchFamily="34" charset="-122"/>
                <a:ea typeface="微软雅黑" panose="020B0503020204020204" pitchFamily="34" charset="-122"/>
                <a:cs typeface="+mn-ea"/>
              </a:rPr>
              <a:t>实现</a:t>
            </a:r>
            <a:r>
              <a:rPr lang="zh-CN" altLang="zh-CN" sz="1800" dirty="0">
                <a:solidFill>
                  <a:srgbClr val="595959"/>
                </a:solidFill>
                <a:latin typeface="微软雅黑" panose="020B0503020204020204" pitchFamily="34" charset="-122"/>
                <a:ea typeface="微软雅黑" panose="020B0503020204020204" pitchFamily="34" charset="-122"/>
                <a:cs typeface="+mn-ea"/>
              </a:rPr>
              <a:t>根据索引合并</a:t>
            </a:r>
            <a:r>
              <a:rPr lang="zh-CN" altLang="en-US" sz="1800" dirty="0">
                <a:solidFill>
                  <a:srgbClr val="595959"/>
                </a:solidFill>
                <a:latin typeface="微软雅黑" panose="020B0503020204020204" pitchFamily="34" charset="-122"/>
                <a:ea typeface="微软雅黑" panose="020B0503020204020204" pitchFamily="34" charset="-122"/>
                <a:cs typeface="+mn-ea"/>
              </a:rPr>
              <a:t>的操作</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565004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根据索引合并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矩形: 圆角 139">
            <a:extLst>
              <a:ext uri="{FF2B5EF4-FFF2-40B4-BE49-F238E27FC236}">
                <a16:creationId xmlns:a16="http://schemas.microsoft.com/office/drawing/2014/main" id="{18096A58-1789-EEAE-4098-FE0F6DF9454A}"/>
              </a:ext>
            </a:extLst>
          </p:cNvPr>
          <p:cNvSpPr/>
          <p:nvPr/>
        </p:nvSpPr>
        <p:spPr>
          <a:xfrm>
            <a:off x="1276318" y="2464622"/>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概念</a:t>
            </a:r>
          </a:p>
        </p:txBody>
      </p:sp>
      <p:sp>
        <p:nvSpPr>
          <p:cNvPr id="11" name="文本框 10">
            <a:extLst>
              <a:ext uri="{FF2B5EF4-FFF2-40B4-BE49-F238E27FC236}">
                <a16:creationId xmlns:a16="http://schemas.microsoft.com/office/drawing/2014/main" id="{1E1BFBFC-8168-1953-8181-1D9657228AA6}"/>
              </a:ext>
            </a:extLst>
          </p:cNvPr>
          <p:cNvSpPr txBox="1"/>
          <p:nvPr/>
        </p:nvSpPr>
        <p:spPr>
          <a:xfrm>
            <a:off x="1301370" y="3213770"/>
            <a:ext cx="5657932"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根据索引合并指的是</a:t>
            </a:r>
            <a:r>
              <a:rPr lang="zh-CN" altLang="zh-CN" sz="2000" kern="0" dirty="0">
                <a:solidFill>
                  <a:srgbClr val="1369B2"/>
                </a:solidFill>
                <a:latin typeface="Microsoft YaHei" panose="020B0503020204020204" pitchFamily="34" charset="-122"/>
                <a:ea typeface="Microsoft YaHei" panose="020B0503020204020204" pitchFamily="34" charset="-122"/>
              </a:rPr>
              <a:t>根据行索引或列索引将多个对象合并成一个对象</a:t>
            </a:r>
            <a:r>
              <a:rPr lang="zh-CN" altLang="zh-CN" sz="2000" kern="0" dirty="0">
                <a:solidFill>
                  <a:srgbClr val="595959"/>
                </a:solidFill>
                <a:latin typeface="Microsoft YaHei" panose="020B0503020204020204" pitchFamily="34" charset="-122"/>
                <a:ea typeface="Microsoft YaHei" panose="020B0503020204020204" pitchFamily="34" charset="-122"/>
              </a:rPr>
              <a:t>。</a:t>
            </a:r>
          </a:p>
        </p:txBody>
      </p:sp>
      <p:pic>
        <p:nvPicPr>
          <p:cNvPr id="13" name="图片 12">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1512397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根据索引合并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语法格式</a:t>
            </a:r>
          </a:p>
        </p:txBody>
      </p:sp>
      <p:sp>
        <p:nvSpPr>
          <p:cNvPr id="14" name="文本框 13">
            <a:extLst>
              <a:ext uri="{FF2B5EF4-FFF2-40B4-BE49-F238E27FC236}">
                <a16:creationId xmlns:a16="http://schemas.microsoft.com/office/drawing/2014/main" id="{1E1BFBFC-8168-1953-8181-1D9657228AA6}"/>
              </a:ext>
            </a:extLst>
          </p:cNvPr>
          <p:cNvSpPr txBox="1"/>
          <p:nvPr/>
        </p:nvSpPr>
        <p:spPr>
          <a:xfrm>
            <a:off x="1301370" y="2155716"/>
            <a:ext cx="9560028" cy="1338828"/>
          </a:xfrm>
          <a:prstGeom prst="rect">
            <a:avLst/>
          </a:prstGeom>
          <a:noFill/>
        </p:spPr>
        <p:txBody>
          <a:bodyPr wrap="square">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rPr>
              <a:t>pandas</a:t>
            </a:r>
            <a:r>
              <a:rPr lang="zh-CN" altLang="zh-CN" sz="1800" kern="0" dirty="0">
                <a:solidFill>
                  <a:srgbClr val="595959"/>
                </a:solidFill>
                <a:latin typeface="Microsoft YaHei" panose="020B0503020204020204" pitchFamily="34" charset="-122"/>
                <a:ea typeface="Microsoft YaHei" panose="020B0503020204020204" pitchFamily="34" charset="-122"/>
              </a:rPr>
              <a:t>的</a:t>
            </a:r>
            <a:r>
              <a:rPr lang="en-US" altLang="zh-CN" sz="1800" kern="0" dirty="0" err="1">
                <a:solidFill>
                  <a:srgbClr val="595959"/>
                </a:solidFill>
                <a:latin typeface="Microsoft YaHei" panose="020B0503020204020204" pitchFamily="34" charset="-122"/>
                <a:ea typeface="Microsoft YaHei" panose="020B0503020204020204" pitchFamily="34" charset="-122"/>
              </a:rPr>
              <a:t>DataFrame</a:t>
            </a:r>
            <a:r>
              <a:rPr lang="zh-CN" altLang="zh-CN" sz="1800" kern="0" dirty="0">
                <a:solidFill>
                  <a:srgbClr val="595959"/>
                </a:solidFill>
                <a:latin typeface="Microsoft YaHei" panose="020B0503020204020204" pitchFamily="34" charset="-122"/>
                <a:ea typeface="Microsoft YaHei" panose="020B0503020204020204" pitchFamily="34" charset="-122"/>
              </a:rPr>
              <a:t>类中提供了一个用于根据索引合并多个对象的方法</a:t>
            </a:r>
            <a:r>
              <a:rPr lang="en-US" altLang="zh-CN" sz="1800" kern="0" dirty="0">
                <a:solidFill>
                  <a:srgbClr val="1369B2"/>
                </a:solidFill>
                <a:latin typeface="Microsoft YaHei" panose="020B0503020204020204" pitchFamily="34" charset="-122"/>
                <a:ea typeface="Microsoft YaHei" panose="020B0503020204020204" pitchFamily="34" charset="-122"/>
              </a:rPr>
              <a:t>join()</a:t>
            </a:r>
            <a:r>
              <a:rPr lang="zh-CN" altLang="zh-CN" sz="1800" kern="0" dirty="0">
                <a:solidFill>
                  <a:srgbClr val="595959"/>
                </a:solidFill>
                <a:latin typeface="Microsoft YaHei" panose="020B0503020204020204" pitchFamily="34" charset="-122"/>
                <a:ea typeface="Microsoft YaHei" panose="020B0503020204020204" pitchFamily="34" charset="-122"/>
              </a:rPr>
              <a:t>，该方法通常会根据列索引来合并多个对象，如果多个对象中有重名的列，且没有明确区分重名的列，此时合并会导致程序报错。</a:t>
            </a:r>
          </a:p>
        </p:txBody>
      </p:sp>
      <p:sp>
        <p:nvSpPr>
          <p:cNvPr id="15" name="矩形 14">
            <a:extLst>
              <a:ext uri="{FF2B5EF4-FFF2-40B4-BE49-F238E27FC236}">
                <a16:creationId xmlns:a16="http://schemas.microsoft.com/office/drawing/2014/main" id="{361CAA81-0507-65DC-AD31-AFCAEBF8588E}"/>
              </a:ext>
            </a:extLst>
          </p:cNvPr>
          <p:cNvSpPr/>
          <p:nvPr/>
        </p:nvSpPr>
        <p:spPr>
          <a:xfrm>
            <a:off x="1287706" y="3578670"/>
            <a:ext cx="9560028" cy="93124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B9F3DCC8-58F8-42D9-C2A9-18C2C694DAF0}"/>
              </a:ext>
            </a:extLst>
          </p:cNvPr>
          <p:cNvSpPr txBox="1"/>
          <p:nvPr/>
        </p:nvSpPr>
        <p:spPr>
          <a:xfrm>
            <a:off x="1769501" y="3686565"/>
            <a:ext cx="8596438" cy="719043"/>
          </a:xfrm>
          <a:prstGeom prst="rect">
            <a:avLst/>
          </a:prstGeom>
          <a:noFill/>
        </p:spPr>
        <p:txBody>
          <a:bodyPr wrap="square">
            <a:spAutoFit/>
          </a:bodyPr>
          <a:lstStyle/>
          <a:p>
            <a:pPr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join(other, on=None, how='left', </a:t>
            </a:r>
            <a:r>
              <a:rPr lang="en-US" altLang="zh-CN" sz="1800" dirty="0" err="1">
                <a:solidFill>
                  <a:srgbClr val="000000"/>
                </a:solidFill>
                <a:latin typeface="Courier New" panose="02070309020205020404" pitchFamily="49" charset="0"/>
                <a:ea typeface="宋体" panose="02010600030101010101" pitchFamily="2" charset="-122"/>
              </a:rPr>
              <a:t>lsuffix</a:t>
            </a:r>
            <a:r>
              <a:rPr lang="en-US" altLang="zh-CN" sz="1800" dirty="0">
                <a:solidFill>
                  <a:srgbClr val="000000"/>
                </a:solidFill>
                <a:latin typeface="Courier New" panose="02070309020205020404" pitchFamily="49" charset="0"/>
                <a:ea typeface="宋体" panose="02010600030101010101" pitchFamily="2" charset="-122"/>
              </a:rPr>
              <a:t>='', </a:t>
            </a:r>
            <a:r>
              <a:rPr lang="en-US" altLang="zh-CN" sz="1800" dirty="0" err="1">
                <a:solidFill>
                  <a:srgbClr val="000000"/>
                </a:solidFill>
                <a:latin typeface="Courier New" panose="02070309020205020404" pitchFamily="49" charset="0"/>
                <a:ea typeface="宋体" panose="02010600030101010101" pitchFamily="2" charset="-122"/>
              </a:rPr>
              <a:t>rsuffix</a:t>
            </a:r>
            <a:r>
              <a:rPr lang="en-US" altLang="zh-CN" sz="1800" dirty="0">
                <a:solidFill>
                  <a:srgbClr val="000000"/>
                </a:solidFill>
                <a:latin typeface="Courier New" panose="02070309020205020404" pitchFamily="49" charset="0"/>
                <a:ea typeface="宋体" panose="02010600030101010101" pitchFamily="2" charset="-122"/>
              </a:rPr>
              <a:t>='', </a:t>
            </a:r>
          </a:p>
          <a:p>
            <a:pPr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sort=False)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8" name="文本框 17">
            <a:extLst>
              <a:ext uri="{FF2B5EF4-FFF2-40B4-BE49-F238E27FC236}">
                <a16:creationId xmlns:a16="http://schemas.microsoft.com/office/drawing/2014/main" id="{DF0A659E-D95A-F0D1-47BF-28CAA877788D}"/>
              </a:ext>
            </a:extLst>
          </p:cNvPr>
          <p:cNvSpPr txBox="1"/>
          <p:nvPr/>
        </p:nvSpPr>
        <p:spPr>
          <a:xfrm>
            <a:off x="1301370" y="4617809"/>
            <a:ext cx="9546364" cy="1338828"/>
          </a:xfrm>
          <a:prstGeom prst="rect">
            <a:avLst/>
          </a:prstGeom>
          <a:noFill/>
        </p:spPr>
        <p:txBody>
          <a:bodyPr wrap="square">
            <a:spAutoFit/>
          </a:bodyPr>
          <a:lstStyle/>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other</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要合并的对象</a:t>
            </a:r>
            <a:r>
              <a:rPr lang="zh-CN" altLang="zh-CN" sz="1800" kern="0" dirty="0">
                <a:solidFill>
                  <a:srgbClr val="595959"/>
                </a:solidFill>
                <a:latin typeface="宋体" panose="02010600030101010101" pitchFamily="2" charset="-122"/>
                <a:ea typeface="宋体" panose="02010600030101010101" pitchFamily="2" charset="-122"/>
              </a:rPr>
              <a:t>，可以是</a:t>
            </a:r>
            <a:r>
              <a:rPr lang="en-US" altLang="zh-CN" sz="1800" kern="0" dirty="0" err="1">
                <a:solidFill>
                  <a:srgbClr val="595959"/>
                </a:solidFill>
                <a:latin typeface="宋体" panose="02010600030101010101" pitchFamily="2" charset="-122"/>
                <a:ea typeface="宋体" panose="02010600030101010101" pitchFamily="2" charset="-122"/>
              </a:rPr>
              <a:t>DataFrame</a:t>
            </a:r>
            <a:r>
              <a:rPr lang="zh-CN" altLang="zh-CN" sz="1800" kern="0" dirty="0">
                <a:solidFill>
                  <a:srgbClr val="595959"/>
                </a:solidFill>
                <a:latin typeface="宋体" panose="02010600030101010101" pitchFamily="2" charset="-122"/>
                <a:ea typeface="宋体" panose="02010600030101010101" pitchFamily="2" charset="-122"/>
              </a:rPr>
              <a:t>类的对象、</a:t>
            </a:r>
            <a:r>
              <a:rPr lang="en-US" altLang="zh-CN" sz="1800" kern="0" dirty="0">
                <a:solidFill>
                  <a:srgbClr val="595959"/>
                </a:solidFill>
                <a:latin typeface="宋体" panose="02010600030101010101" pitchFamily="2" charset="-122"/>
                <a:ea typeface="宋体" panose="02010600030101010101" pitchFamily="2" charset="-122"/>
              </a:rPr>
              <a:t>Series</a:t>
            </a:r>
            <a:r>
              <a:rPr lang="zh-CN" altLang="zh-CN" sz="1800" kern="0" dirty="0">
                <a:solidFill>
                  <a:srgbClr val="595959"/>
                </a:solidFill>
                <a:latin typeface="宋体" panose="02010600030101010101" pitchFamily="2" charset="-122"/>
                <a:ea typeface="宋体" panose="02010600030101010101" pitchFamily="2" charset="-122"/>
              </a:rPr>
              <a:t>类的对象或者包含</a:t>
            </a:r>
            <a:r>
              <a:rPr lang="en-US" altLang="zh-CN" sz="1800" kern="0" dirty="0" err="1">
                <a:solidFill>
                  <a:srgbClr val="595959"/>
                </a:solidFill>
                <a:latin typeface="宋体" panose="02010600030101010101" pitchFamily="2" charset="-122"/>
                <a:ea typeface="宋体" panose="02010600030101010101" pitchFamily="2" charset="-122"/>
              </a:rPr>
              <a:t>DataFrame</a:t>
            </a:r>
            <a:r>
              <a:rPr lang="zh-CN" altLang="zh-CN" sz="1800" kern="0" dirty="0">
                <a:solidFill>
                  <a:srgbClr val="595959"/>
                </a:solidFill>
                <a:latin typeface="宋体" panose="02010600030101010101" pitchFamily="2" charset="-122"/>
                <a:ea typeface="宋体" panose="02010600030101010101" pitchFamily="2" charset="-122"/>
              </a:rPr>
              <a:t>类对象的列表，其中</a:t>
            </a:r>
            <a:r>
              <a:rPr lang="en-US" altLang="zh-CN" sz="1800" kern="0" dirty="0">
                <a:solidFill>
                  <a:srgbClr val="595959"/>
                </a:solidFill>
                <a:latin typeface="宋体" panose="02010600030101010101" pitchFamily="2" charset="-122"/>
                <a:ea typeface="宋体" panose="02010600030101010101" pitchFamily="2" charset="-122"/>
              </a:rPr>
              <a:t>Series</a:t>
            </a:r>
            <a:r>
              <a:rPr lang="zh-CN" altLang="zh-CN" sz="1800" kern="0" dirty="0">
                <a:solidFill>
                  <a:srgbClr val="595959"/>
                </a:solidFill>
                <a:latin typeface="宋体" panose="02010600030101010101" pitchFamily="2" charset="-122"/>
                <a:ea typeface="宋体" panose="02010600030101010101" pitchFamily="2" charset="-122"/>
              </a:rPr>
              <a:t>类的对象必须有名称，该名称会作为合并后对象的列名。</a:t>
            </a: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on</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合并的列索引</a:t>
            </a:r>
            <a:r>
              <a:rPr lang="zh-CN" altLang="zh-CN" sz="18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950560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根据索引合并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语法格式</a:t>
            </a:r>
          </a:p>
        </p:txBody>
      </p:sp>
      <p:sp>
        <p:nvSpPr>
          <p:cNvPr id="14" name="文本框 13">
            <a:extLst>
              <a:ext uri="{FF2B5EF4-FFF2-40B4-BE49-F238E27FC236}">
                <a16:creationId xmlns:a16="http://schemas.microsoft.com/office/drawing/2014/main" id="{1E1BFBFC-8168-1953-8181-1D9657228AA6}"/>
              </a:ext>
            </a:extLst>
          </p:cNvPr>
          <p:cNvSpPr txBox="1"/>
          <p:nvPr/>
        </p:nvSpPr>
        <p:spPr>
          <a:xfrm>
            <a:off x="1301370" y="2155716"/>
            <a:ext cx="9560028" cy="1338828"/>
          </a:xfrm>
          <a:prstGeom prst="rect">
            <a:avLst/>
          </a:prstGeom>
          <a:noFill/>
        </p:spPr>
        <p:txBody>
          <a:bodyPr wrap="square">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rPr>
              <a:t>pandas</a:t>
            </a:r>
            <a:r>
              <a:rPr lang="zh-CN" altLang="zh-CN" sz="1800" kern="0" dirty="0">
                <a:solidFill>
                  <a:srgbClr val="595959"/>
                </a:solidFill>
                <a:latin typeface="Microsoft YaHei" panose="020B0503020204020204" pitchFamily="34" charset="-122"/>
                <a:ea typeface="Microsoft YaHei" panose="020B0503020204020204" pitchFamily="34" charset="-122"/>
              </a:rPr>
              <a:t>的</a:t>
            </a:r>
            <a:r>
              <a:rPr lang="en-US" altLang="zh-CN" sz="1800" kern="0" dirty="0" err="1">
                <a:solidFill>
                  <a:srgbClr val="595959"/>
                </a:solidFill>
                <a:latin typeface="Microsoft YaHei" panose="020B0503020204020204" pitchFamily="34" charset="-122"/>
                <a:ea typeface="Microsoft YaHei" panose="020B0503020204020204" pitchFamily="34" charset="-122"/>
              </a:rPr>
              <a:t>DataFrame</a:t>
            </a:r>
            <a:r>
              <a:rPr lang="zh-CN" altLang="zh-CN" sz="1800" kern="0" dirty="0">
                <a:solidFill>
                  <a:srgbClr val="595959"/>
                </a:solidFill>
                <a:latin typeface="Microsoft YaHei" panose="020B0503020204020204" pitchFamily="34" charset="-122"/>
                <a:ea typeface="Microsoft YaHei" panose="020B0503020204020204" pitchFamily="34" charset="-122"/>
              </a:rPr>
              <a:t>类中提供了一个用于根据索引合并多个对象的方法</a:t>
            </a:r>
            <a:r>
              <a:rPr lang="en-US" altLang="zh-CN" sz="1800" kern="0" dirty="0">
                <a:solidFill>
                  <a:srgbClr val="1369B2"/>
                </a:solidFill>
                <a:latin typeface="Microsoft YaHei" panose="020B0503020204020204" pitchFamily="34" charset="-122"/>
                <a:ea typeface="Microsoft YaHei" panose="020B0503020204020204" pitchFamily="34" charset="-122"/>
              </a:rPr>
              <a:t>join()</a:t>
            </a:r>
            <a:r>
              <a:rPr lang="zh-CN" altLang="zh-CN" sz="1800" kern="0" dirty="0">
                <a:solidFill>
                  <a:srgbClr val="595959"/>
                </a:solidFill>
                <a:latin typeface="Microsoft YaHei" panose="020B0503020204020204" pitchFamily="34" charset="-122"/>
                <a:ea typeface="Microsoft YaHei" panose="020B0503020204020204" pitchFamily="34" charset="-122"/>
              </a:rPr>
              <a:t>，该方法通常会根据列索引来合并多个对象，如果多个对象中有重名的列，且没有明确区分重名的列，此时合并会导致程序报错。</a:t>
            </a:r>
          </a:p>
        </p:txBody>
      </p:sp>
      <p:sp>
        <p:nvSpPr>
          <p:cNvPr id="15" name="矩形 14">
            <a:extLst>
              <a:ext uri="{FF2B5EF4-FFF2-40B4-BE49-F238E27FC236}">
                <a16:creationId xmlns:a16="http://schemas.microsoft.com/office/drawing/2014/main" id="{361CAA81-0507-65DC-AD31-AFCAEBF8588E}"/>
              </a:ext>
            </a:extLst>
          </p:cNvPr>
          <p:cNvSpPr/>
          <p:nvPr/>
        </p:nvSpPr>
        <p:spPr>
          <a:xfrm>
            <a:off x="1287706" y="3578670"/>
            <a:ext cx="9560028" cy="93124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B9F3DCC8-58F8-42D9-C2A9-18C2C694DAF0}"/>
              </a:ext>
            </a:extLst>
          </p:cNvPr>
          <p:cNvSpPr txBox="1"/>
          <p:nvPr/>
        </p:nvSpPr>
        <p:spPr>
          <a:xfrm>
            <a:off x="1769501" y="3686565"/>
            <a:ext cx="8596438" cy="719043"/>
          </a:xfrm>
          <a:prstGeom prst="rect">
            <a:avLst/>
          </a:prstGeom>
          <a:noFill/>
        </p:spPr>
        <p:txBody>
          <a:bodyPr wrap="square">
            <a:spAutoFit/>
          </a:bodyPr>
          <a:lstStyle/>
          <a:p>
            <a:pPr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join(other, on=None, how='left', </a:t>
            </a:r>
            <a:r>
              <a:rPr lang="en-US" altLang="zh-CN" sz="1800" dirty="0" err="1">
                <a:solidFill>
                  <a:srgbClr val="000000"/>
                </a:solidFill>
                <a:latin typeface="Courier New" panose="02070309020205020404" pitchFamily="49" charset="0"/>
                <a:ea typeface="宋体" panose="02010600030101010101" pitchFamily="2" charset="-122"/>
              </a:rPr>
              <a:t>lsuffix</a:t>
            </a:r>
            <a:r>
              <a:rPr lang="en-US" altLang="zh-CN" sz="1800" dirty="0">
                <a:solidFill>
                  <a:srgbClr val="000000"/>
                </a:solidFill>
                <a:latin typeface="Courier New" panose="02070309020205020404" pitchFamily="49" charset="0"/>
                <a:ea typeface="宋体" panose="02010600030101010101" pitchFamily="2" charset="-122"/>
              </a:rPr>
              <a:t>='', </a:t>
            </a:r>
            <a:r>
              <a:rPr lang="en-US" altLang="zh-CN" sz="1800" dirty="0" err="1">
                <a:solidFill>
                  <a:srgbClr val="000000"/>
                </a:solidFill>
                <a:latin typeface="Courier New" panose="02070309020205020404" pitchFamily="49" charset="0"/>
                <a:ea typeface="宋体" panose="02010600030101010101" pitchFamily="2" charset="-122"/>
              </a:rPr>
              <a:t>rsuffix</a:t>
            </a:r>
            <a:r>
              <a:rPr lang="en-US" altLang="zh-CN" sz="1800" dirty="0">
                <a:solidFill>
                  <a:srgbClr val="000000"/>
                </a:solidFill>
                <a:latin typeface="Courier New" panose="02070309020205020404" pitchFamily="49" charset="0"/>
                <a:ea typeface="宋体" panose="02010600030101010101" pitchFamily="2" charset="-122"/>
              </a:rPr>
              <a:t>='', </a:t>
            </a:r>
          </a:p>
          <a:p>
            <a:pPr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sort=False)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8" name="文本框 17">
            <a:extLst>
              <a:ext uri="{FF2B5EF4-FFF2-40B4-BE49-F238E27FC236}">
                <a16:creationId xmlns:a16="http://schemas.microsoft.com/office/drawing/2014/main" id="{DF0A659E-D95A-F0D1-47BF-28CAA877788D}"/>
              </a:ext>
            </a:extLst>
          </p:cNvPr>
          <p:cNvSpPr txBox="1"/>
          <p:nvPr/>
        </p:nvSpPr>
        <p:spPr>
          <a:xfrm>
            <a:off x="1301370" y="4617809"/>
            <a:ext cx="9546364" cy="1892826"/>
          </a:xfrm>
          <a:prstGeom prst="rect">
            <a:avLst/>
          </a:prstGeom>
          <a:noFill/>
        </p:spPr>
        <p:txBody>
          <a:bodyPr wrap="square">
            <a:spAutoFit/>
          </a:bodyPr>
          <a:lstStyle/>
          <a:p>
            <a:pPr lvl="0" indent="-342900">
              <a:lnSpc>
                <a:spcPct val="13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how</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合并的方式</a:t>
            </a:r>
            <a:r>
              <a:rPr lang="zh-CN" altLang="zh-CN" sz="1800" kern="0" dirty="0">
                <a:solidFill>
                  <a:srgbClr val="595959"/>
                </a:solidFill>
                <a:latin typeface="宋体" panose="02010600030101010101" pitchFamily="2" charset="-122"/>
                <a:ea typeface="宋体" panose="02010600030101010101" pitchFamily="2" charset="-122"/>
              </a:rPr>
              <a:t>，该参数支持</a:t>
            </a: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'outer'</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'inner'</a:t>
            </a:r>
            <a:r>
              <a:rPr lang="zh-CN" altLang="zh-CN" sz="1800" kern="0" dirty="0">
                <a:solidFill>
                  <a:srgbClr val="595959"/>
                </a:solidFill>
                <a:latin typeface="宋体" panose="02010600030101010101" pitchFamily="2" charset="-122"/>
                <a:ea typeface="宋体" panose="02010600030101010101" pitchFamily="2" charset="-122"/>
              </a:rPr>
              <a:t>共</a:t>
            </a:r>
            <a:r>
              <a:rPr lang="en-US" altLang="zh-CN" sz="1800" kern="0" dirty="0">
                <a:solidFill>
                  <a:srgbClr val="595959"/>
                </a:solidFill>
                <a:latin typeface="宋体" panose="02010600030101010101" pitchFamily="2" charset="-122"/>
                <a:ea typeface="宋体" panose="02010600030101010101" pitchFamily="2" charset="-122"/>
              </a:rPr>
              <a:t>4</a:t>
            </a:r>
            <a:r>
              <a:rPr lang="zh-CN" altLang="zh-CN" sz="1800" kern="0" dirty="0">
                <a:solidFill>
                  <a:srgbClr val="595959"/>
                </a:solidFill>
                <a:latin typeface="宋体" panose="02010600030101010101" pitchFamily="2" charset="-122"/>
                <a:ea typeface="宋体" panose="02010600030101010101" pitchFamily="2" charset="-122"/>
              </a:rPr>
              <a:t>种取值，默认值为</a:t>
            </a:r>
            <a:r>
              <a:rPr lang="en-US" altLang="zh-CN" sz="1800" kern="0" dirty="0">
                <a:solidFill>
                  <a:srgbClr val="595959"/>
                </a:solidFill>
                <a:latin typeface="宋体" panose="02010600030101010101" pitchFamily="2" charset="-122"/>
                <a:ea typeface="宋体" panose="02010600030101010101" pitchFamily="2" charset="-122"/>
              </a:rPr>
              <a:t>'left'</a:t>
            </a:r>
            <a:r>
              <a:rPr lang="zh-CN" altLang="zh-CN" sz="1800" kern="0" dirty="0">
                <a:solidFill>
                  <a:srgbClr val="595959"/>
                </a:solidFill>
                <a:latin typeface="宋体" panose="02010600030101010101" pitchFamily="2" charset="-122"/>
                <a:ea typeface="宋体" panose="02010600030101010101" pitchFamily="2" charset="-122"/>
              </a:rPr>
              <a:t>，代表使用左连接的方式合并多个对象，即以左侧对象为基准，保留左侧对象的全部数据，右侧对象有跟左侧对象重叠的索引，就保留数据，否则就舍弃数据。</a:t>
            </a:r>
          </a:p>
          <a:p>
            <a:pPr lvl="0" indent="-342900">
              <a:lnSpc>
                <a:spcPct val="13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lsuffix</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左侧对象</a:t>
            </a:r>
            <a:r>
              <a:rPr lang="zh-CN" altLang="zh-CN" sz="1800" kern="0" dirty="0">
                <a:solidFill>
                  <a:srgbClr val="595959"/>
                </a:solidFill>
                <a:latin typeface="宋体" panose="02010600030101010101" pitchFamily="2" charset="-122"/>
                <a:ea typeface="宋体" panose="02010600030101010101" pitchFamily="2" charset="-122"/>
              </a:rPr>
              <a:t>有重名的列时给该列的名称</a:t>
            </a:r>
            <a:r>
              <a:rPr lang="zh-CN" altLang="zh-CN" sz="1800" kern="0" dirty="0">
                <a:solidFill>
                  <a:srgbClr val="1369B2"/>
                </a:solidFill>
                <a:latin typeface="宋体" panose="02010600030101010101" pitchFamily="2" charset="-122"/>
                <a:ea typeface="宋体" panose="02010600030101010101" pitchFamily="2" charset="-122"/>
              </a:rPr>
              <a:t>添加的后缀名</a:t>
            </a:r>
            <a:r>
              <a:rPr lang="zh-CN" altLang="zh-CN" sz="1800" kern="0" dirty="0">
                <a:solidFill>
                  <a:srgbClr val="595959"/>
                </a:solidFill>
                <a:latin typeface="宋体" panose="02010600030101010101" pitchFamily="2" charset="-122"/>
                <a:ea typeface="宋体" panose="02010600030101010101" pitchFamily="2" charset="-122"/>
              </a:rPr>
              <a:t>。</a:t>
            </a:r>
          </a:p>
          <a:p>
            <a:pPr lvl="0" indent="-342900">
              <a:lnSpc>
                <a:spcPct val="13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rsuffix</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右侧对象</a:t>
            </a:r>
            <a:r>
              <a:rPr lang="zh-CN" altLang="zh-CN" sz="1800" kern="0" dirty="0">
                <a:solidFill>
                  <a:srgbClr val="595959"/>
                </a:solidFill>
                <a:latin typeface="宋体" panose="02010600030101010101" pitchFamily="2" charset="-122"/>
                <a:ea typeface="宋体" panose="02010600030101010101" pitchFamily="2" charset="-122"/>
              </a:rPr>
              <a:t>有重名的列时给该列的名称</a:t>
            </a:r>
            <a:r>
              <a:rPr lang="zh-CN" altLang="zh-CN" sz="1800" kern="0" dirty="0">
                <a:solidFill>
                  <a:srgbClr val="1369B2"/>
                </a:solidFill>
                <a:latin typeface="宋体" panose="02010600030101010101" pitchFamily="2" charset="-122"/>
                <a:ea typeface="宋体" panose="02010600030101010101" pitchFamily="2" charset="-122"/>
              </a:rPr>
              <a:t>添加的后缀名</a:t>
            </a:r>
            <a:r>
              <a:rPr lang="zh-CN" altLang="zh-CN" sz="18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910291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根据索引合并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sp>
        <p:nvSpPr>
          <p:cNvPr id="8" name="文本框 7">
            <a:extLst>
              <a:ext uri="{FF2B5EF4-FFF2-40B4-BE49-F238E27FC236}">
                <a16:creationId xmlns:a16="http://schemas.microsoft.com/office/drawing/2014/main" id="{44D2FD6C-003F-F869-7647-9C0767F43D17}"/>
              </a:ext>
            </a:extLst>
          </p:cNvPr>
          <p:cNvSpPr txBox="1"/>
          <p:nvPr/>
        </p:nvSpPr>
        <p:spPr>
          <a:xfrm>
            <a:off x="1414686" y="2128414"/>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没有重叠列</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9" name="图片 8"/>
          <p:cNvPicPr/>
          <p:nvPr/>
        </p:nvPicPr>
        <p:blipFill>
          <a:blip r:embed="rId3"/>
          <a:stretch>
            <a:fillRect/>
          </a:stretch>
        </p:blipFill>
        <p:spPr>
          <a:xfrm>
            <a:off x="2278782" y="2781722"/>
            <a:ext cx="7704856" cy="3443345"/>
          </a:xfrm>
          <a:prstGeom prst="rect">
            <a:avLst/>
          </a:prstGeom>
        </p:spPr>
      </p:pic>
    </p:spTree>
    <p:extLst>
      <p:ext uri="{BB962C8B-B14F-4D97-AF65-F5344CB8AC3E}">
        <p14:creationId xmlns:p14="http://schemas.microsoft.com/office/powerpoint/2010/main" val="2536112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根据索引合并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sp>
        <p:nvSpPr>
          <p:cNvPr id="8" name="文本框 7">
            <a:extLst>
              <a:ext uri="{FF2B5EF4-FFF2-40B4-BE49-F238E27FC236}">
                <a16:creationId xmlns:a16="http://schemas.microsoft.com/office/drawing/2014/main" id="{44D2FD6C-003F-F869-7647-9C0767F43D17}"/>
              </a:ext>
            </a:extLst>
          </p:cNvPr>
          <p:cNvSpPr txBox="1"/>
          <p:nvPr/>
        </p:nvSpPr>
        <p:spPr>
          <a:xfrm>
            <a:off x="1414686" y="2128414"/>
            <a:ext cx="1888659"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有重叠列</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6" name="图片 5"/>
          <p:cNvPicPr/>
          <p:nvPr/>
        </p:nvPicPr>
        <p:blipFill>
          <a:blip r:embed="rId3"/>
          <a:stretch>
            <a:fillRect/>
          </a:stretch>
        </p:blipFill>
        <p:spPr>
          <a:xfrm>
            <a:off x="1414686" y="2709714"/>
            <a:ext cx="9145016" cy="3401030"/>
          </a:xfrm>
          <a:prstGeom prst="rect">
            <a:avLst/>
          </a:prstGeom>
        </p:spPr>
      </p:pic>
    </p:spTree>
    <p:extLst>
      <p:ext uri="{BB962C8B-B14F-4D97-AF65-F5344CB8AC3E}">
        <p14:creationId xmlns:p14="http://schemas.microsoft.com/office/powerpoint/2010/main" val="2219085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合并重叠数据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掌握合并重叠数据的方式，能够灵活使用</a:t>
            </a:r>
            <a:r>
              <a:rPr lang="en-US" altLang="zh-CN" sz="1800" dirty="0" err="1">
                <a:solidFill>
                  <a:srgbClr val="1369B2"/>
                </a:solidFill>
                <a:latin typeface="微软雅黑" panose="020B0503020204020204" pitchFamily="34" charset="-122"/>
                <a:ea typeface="微软雅黑" panose="020B0503020204020204" pitchFamily="34" charset="-122"/>
                <a:cs typeface="+mn-ea"/>
              </a:rPr>
              <a:t>combine_first</a:t>
            </a:r>
            <a:r>
              <a:rPr lang="en-US" altLang="zh-CN" sz="1800" dirty="0">
                <a:solidFill>
                  <a:srgbClr val="1369B2"/>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cs typeface="+mn-ea"/>
              </a:rPr>
              <a:t>方法</a:t>
            </a:r>
            <a:r>
              <a:rPr lang="zh-CN" altLang="en-US" sz="1800" dirty="0">
                <a:solidFill>
                  <a:srgbClr val="595959"/>
                </a:solidFill>
                <a:latin typeface="微软雅黑" panose="020B0503020204020204" pitchFamily="34" charset="-122"/>
                <a:ea typeface="微软雅黑" panose="020B0503020204020204" pitchFamily="34" charset="-122"/>
                <a:cs typeface="+mn-ea"/>
              </a:rPr>
              <a:t>实现合并重叠数据的操作</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360067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掌握缺失值的检测方式，能够通过</a:t>
            </a:r>
            <a:r>
              <a:rPr lang="en-US" altLang="zh-CN" sz="1800" dirty="0" err="1">
                <a:solidFill>
                  <a:srgbClr val="1369B2"/>
                </a:solidFill>
                <a:latin typeface="微软雅黑" panose="020B0503020204020204" pitchFamily="34" charset="-122"/>
                <a:ea typeface="微软雅黑" panose="020B0503020204020204" pitchFamily="34" charset="-122"/>
                <a:cs typeface="+mn-ea"/>
              </a:rPr>
              <a:t>isnull</a:t>
            </a:r>
            <a:r>
              <a:rPr lang="en-US" altLang="zh-CN" sz="1800" dirty="0">
                <a:solidFill>
                  <a:srgbClr val="1369B2"/>
                </a:solidFill>
                <a:latin typeface="微软雅黑" panose="020B0503020204020204" pitchFamily="34" charset="-122"/>
                <a:ea typeface="微软雅黑" panose="020B0503020204020204" pitchFamily="34" charset="-122"/>
                <a:cs typeface="+mn-ea"/>
              </a:rPr>
              <a:t>()</a:t>
            </a:r>
            <a:r>
              <a:rPr lang="zh-CN" altLang="zh-CN" sz="1800" dirty="0">
                <a:solidFill>
                  <a:srgbClr val="595959"/>
                </a:solidFill>
                <a:latin typeface="微软雅黑" panose="020B0503020204020204" pitchFamily="34" charset="-122"/>
                <a:ea typeface="微软雅黑" panose="020B0503020204020204" pitchFamily="34" charset="-122"/>
                <a:cs typeface="+mn-ea"/>
              </a:rPr>
              <a:t>和</a:t>
            </a:r>
            <a:r>
              <a:rPr lang="en-US" altLang="zh-CN" sz="1800" dirty="0" err="1">
                <a:solidFill>
                  <a:srgbClr val="1369B2"/>
                </a:solidFill>
                <a:latin typeface="微软雅黑" panose="020B0503020204020204" pitchFamily="34" charset="-122"/>
                <a:ea typeface="微软雅黑" panose="020B0503020204020204" pitchFamily="34" charset="-122"/>
                <a:cs typeface="+mn-ea"/>
              </a:rPr>
              <a:t>notnull</a:t>
            </a:r>
            <a:r>
              <a:rPr lang="en-US" altLang="zh-CN" sz="1800" dirty="0">
                <a:solidFill>
                  <a:srgbClr val="1369B2"/>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cs typeface="+mn-ea"/>
              </a:rPr>
              <a:t>函数</a:t>
            </a:r>
            <a:r>
              <a:rPr lang="zh-CN" altLang="zh-CN" sz="1800" dirty="0">
                <a:solidFill>
                  <a:srgbClr val="595959"/>
                </a:solidFill>
                <a:latin typeface="微软雅黑" panose="020B0503020204020204" pitchFamily="34" charset="-122"/>
                <a:ea typeface="微软雅黑" panose="020B0503020204020204" pitchFamily="34" charset="-122"/>
                <a:cs typeface="+mn-ea"/>
              </a:rPr>
              <a:t>检测数据中是否存在缺失值</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9076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合并重叠数据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语法格式</a:t>
            </a:r>
          </a:p>
        </p:txBody>
      </p:sp>
      <p:sp>
        <p:nvSpPr>
          <p:cNvPr id="10" name="文本框 9">
            <a:extLst>
              <a:ext uri="{FF2B5EF4-FFF2-40B4-BE49-F238E27FC236}">
                <a16:creationId xmlns:a16="http://schemas.microsoft.com/office/drawing/2014/main" id="{1E1BFBFC-8168-1953-8181-1D9657228AA6}"/>
              </a:ext>
            </a:extLst>
          </p:cNvPr>
          <p:cNvSpPr txBox="1"/>
          <p:nvPr/>
        </p:nvSpPr>
        <p:spPr>
          <a:xfrm>
            <a:off x="1301370" y="2155716"/>
            <a:ext cx="9560028" cy="1408078"/>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在处理数据时，如果一个</a:t>
            </a:r>
            <a:r>
              <a:rPr lang="en-US" altLang="zh-CN" sz="1900" kern="0" dirty="0" err="1">
                <a:solidFill>
                  <a:srgbClr val="595959"/>
                </a:solidFill>
                <a:latin typeface="Microsoft YaHei" panose="020B0503020204020204" pitchFamily="34" charset="-122"/>
                <a:ea typeface="Microsoft YaHei" panose="020B0503020204020204" pitchFamily="34" charset="-122"/>
              </a:rPr>
              <a:t>DataFrame</a:t>
            </a:r>
            <a:r>
              <a:rPr lang="zh-CN" altLang="zh-CN" sz="1900" kern="0" dirty="0">
                <a:solidFill>
                  <a:srgbClr val="595959"/>
                </a:solidFill>
                <a:latin typeface="Microsoft YaHei" panose="020B0503020204020204" pitchFamily="34" charset="-122"/>
                <a:ea typeface="Microsoft YaHei" panose="020B0503020204020204" pitchFamily="34" charset="-122"/>
              </a:rPr>
              <a:t>类的对象有缺失的数据，而这些缺失的数据我们希望可以使用其他</a:t>
            </a:r>
            <a:r>
              <a:rPr lang="en-US" altLang="zh-CN" sz="1900" kern="0" dirty="0" err="1">
                <a:solidFill>
                  <a:srgbClr val="595959"/>
                </a:solidFill>
                <a:latin typeface="Microsoft YaHei" panose="020B0503020204020204" pitchFamily="34" charset="-122"/>
                <a:ea typeface="Microsoft YaHei" panose="020B0503020204020204" pitchFamily="34" charset="-122"/>
              </a:rPr>
              <a:t>DataFrame</a:t>
            </a:r>
            <a:r>
              <a:rPr lang="zh-CN" altLang="zh-CN" sz="1900" kern="0" dirty="0">
                <a:solidFill>
                  <a:srgbClr val="595959"/>
                </a:solidFill>
                <a:latin typeface="Microsoft YaHei" panose="020B0503020204020204" pitchFamily="34" charset="-122"/>
                <a:ea typeface="Microsoft YaHei" panose="020B0503020204020204" pitchFamily="34" charset="-122"/>
              </a:rPr>
              <a:t>类对象的数据进行填充，这时可以通过</a:t>
            </a:r>
            <a:r>
              <a:rPr lang="en-US" altLang="zh-CN" sz="1900" kern="0" dirty="0" err="1">
                <a:solidFill>
                  <a:srgbClr val="1369B2"/>
                </a:solidFill>
                <a:latin typeface="Microsoft YaHei" panose="020B0503020204020204" pitchFamily="34" charset="-122"/>
                <a:ea typeface="Microsoft YaHei" panose="020B0503020204020204" pitchFamily="34" charset="-122"/>
              </a:rPr>
              <a:t>combine_first</a:t>
            </a:r>
            <a:r>
              <a:rPr lang="en-US" altLang="zh-CN" sz="1900" kern="0" dirty="0">
                <a:solidFill>
                  <a:srgbClr val="1369B2"/>
                </a:solidFill>
                <a:latin typeface="Microsoft YaHei" panose="020B0503020204020204" pitchFamily="34" charset="-122"/>
                <a:ea typeface="Microsoft YaHei" panose="020B0503020204020204" pitchFamily="34" charset="-122"/>
              </a:rPr>
              <a:t>()</a:t>
            </a:r>
            <a:r>
              <a:rPr lang="zh-CN" altLang="zh-CN" sz="1900" kern="0" dirty="0">
                <a:solidFill>
                  <a:srgbClr val="1369B2"/>
                </a:solidFill>
                <a:latin typeface="Microsoft YaHei" panose="020B0503020204020204" pitchFamily="34" charset="-122"/>
                <a:ea typeface="Microsoft YaHei" panose="020B0503020204020204" pitchFamily="34" charset="-122"/>
              </a:rPr>
              <a:t>方法</a:t>
            </a:r>
            <a:r>
              <a:rPr lang="zh-CN" altLang="zh-CN" sz="1900" kern="0" dirty="0">
                <a:solidFill>
                  <a:srgbClr val="595959"/>
                </a:solidFill>
                <a:latin typeface="Microsoft YaHei" panose="020B0503020204020204" pitchFamily="34" charset="-122"/>
                <a:ea typeface="Microsoft YaHei" panose="020B0503020204020204" pitchFamily="34" charset="-122"/>
              </a:rPr>
              <a:t>实现这个效果。</a:t>
            </a:r>
          </a:p>
        </p:txBody>
      </p:sp>
      <p:sp>
        <p:nvSpPr>
          <p:cNvPr id="12" name="矩形 11">
            <a:extLst>
              <a:ext uri="{FF2B5EF4-FFF2-40B4-BE49-F238E27FC236}">
                <a16:creationId xmlns:a16="http://schemas.microsoft.com/office/drawing/2014/main" id="{361CAA81-0507-65DC-AD31-AFCAEBF8588E}"/>
              </a:ext>
            </a:extLst>
          </p:cNvPr>
          <p:cNvSpPr/>
          <p:nvPr/>
        </p:nvSpPr>
        <p:spPr>
          <a:xfrm>
            <a:off x="1287706" y="3608643"/>
            <a:ext cx="9560028" cy="78722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B9F3DCC8-58F8-42D9-C2A9-18C2C694DAF0}"/>
              </a:ext>
            </a:extLst>
          </p:cNvPr>
          <p:cNvSpPr txBox="1"/>
          <p:nvPr/>
        </p:nvSpPr>
        <p:spPr>
          <a:xfrm>
            <a:off x="1769501" y="3802010"/>
            <a:ext cx="8596438" cy="400494"/>
          </a:xfrm>
          <a:prstGeom prst="rect">
            <a:avLst/>
          </a:prstGeom>
          <a:noFill/>
        </p:spPr>
        <p:txBody>
          <a:bodyPr wrap="square">
            <a:spAutoFit/>
          </a:bodyPr>
          <a:lstStyle/>
          <a:p>
            <a:pPr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combine_first</a:t>
            </a:r>
            <a:r>
              <a:rPr lang="en-US" altLang="zh-CN" sz="1800" dirty="0">
                <a:solidFill>
                  <a:srgbClr val="000000"/>
                </a:solidFill>
                <a:latin typeface="Courier New" panose="02070309020205020404" pitchFamily="49" charset="0"/>
                <a:ea typeface="宋体" panose="02010600030101010101" pitchFamily="2" charset="-122"/>
              </a:rPr>
              <a:t>(other)</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6" name="文本框 15">
            <a:extLst>
              <a:ext uri="{FF2B5EF4-FFF2-40B4-BE49-F238E27FC236}">
                <a16:creationId xmlns:a16="http://schemas.microsoft.com/office/drawing/2014/main" id="{DF0A659E-D95A-F0D1-47BF-28CAA877788D}"/>
              </a:ext>
            </a:extLst>
          </p:cNvPr>
          <p:cNvSpPr txBox="1"/>
          <p:nvPr/>
        </p:nvSpPr>
        <p:spPr>
          <a:xfrm>
            <a:off x="1315034" y="4492336"/>
            <a:ext cx="9546364" cy="401328"/>
          </a:xfrm>
          <a:prstGeom prst="rect">
            <a:avLst/>
          </a:prstGeom>
          <a:noFill/>
        </p:spPr>
        <p:txBody>
          <a:bodyPr wrap="square">
            <a:spAutoFit/>
          </a:bodyPr>
          <a:lstStyle/>
          <a:p>
            <a:pPr>
              <a:lnSpc>
                <a:spcPct val="130000"/>
              </a:lnSpc>
            </a:pPr>
            <a:r>
              <a:rPr lang="zh-CN" altLang="zh-CN" sz="1800" kern="0" dirty="0">
                <a:solidFill>
                  <a:srgbClr val="595959"/>
                </a:solidFill>
                <a:latin typeface="宋体" panose="02010600030101010101" pitchFamily="2" charset="-122"/>
                <a:ea typeface="宋体" panose="02010600030101010101" pitchFamily="2" charset="-122"/>
              </a:rPr>
              <a:t>上述方法中只有一个参数</a:t>
            </a:r>
            <a:r>
              <a:rPr lang="en-US" altLang="zh-CN" sz="1800" kern="0" dirty="0">
                <a:solidFill>
                  <a:srgbClr val="1369B2"/>
                </a:solidFill>
                <a:latin typeface="宋体" panose="02010600030101010101" pitchFamily="2" charset="-122"/>
                <a:ea typeface="宋体" panose="02010600030101010101" pitchFamily="2" charset="-122"/>
              </a:rPr>
              <a:t>other</a:t>
            </a:r>
            <a:r>
              <a:rPr lang="zh-CN" altLang="zh-CN" sz="1800" kern="0" dirty="0">
                <a:solidFill>
                  <a:srgbClr val="595959"/>
                </a:solidFill>
                <a:latin typeface="宋体" panose="02010600030101010101" pitchFamily="2" charset="-122"/>
                <a:ea typeface="宋体" panose="02010600030101010101" pitchFamily="2" charset="-122"/>
              </a:rPr>
              <a:t>，该参数表示</a:t>
            </a:r>
            <a:r>
              <a:rPr lang="zh-CN" altLang="zh-CN" sz="1800" kern="0" dirty="0">
                <a:solidFill>
                  <a:srgbClr val="1369B2"/>
                </a:solidFill>
                <a:latin typeface="宋体" panose="02010600030101010101" pitchFamily="2" charset="-122"/>
                <a:ea typeface="宋体" panose="02010600030101010101" pitchFamily="2" charset="-122"/>
              </a:rPr>
              <a:t>用于填充缺失值的</a:t>
            </a:r>
            <a:r>
              <a:rPr lang="en-US" altLang="zh-CN" sz="1800" kern="0" dirty="0" err="1">
                <a:solidFill>
                  <a:srgbClr val="1369B2"/>
                </a:solidFill>
                <a:latin typeface="宋体" panose="02010600030101010101" pitchFamily="2" charset="-122"/>
                <a:ea typeface="宋体" panose="02010600030101010101" pitchFamily="2" charset="-122"/>
              </a:rPr>
              <a:t>DataFrame</a:t>
            </a:r>
            <a:r>
              <a:rPr lang="zh-CN" altLang="zh-CN" sz="1800" kern="0" dirty="0">
                <a:solidFill>
                  <a:srgbClr val="1369B2"/>
                </a:solidFill>
                <a:latin typeface="宋体" panose="02010600030101010101" pitchFamily="2" charset="-122"/>
                <a:ea typeface="宋体" panose="02010600030101010101" pitchFamily="2" charset="-122"/>
              </a:rPr>
              <a:t>类的对象</a:t>
            </a:r>
            <a:r>
              <a:rPr lang="zh-CN" altLang="zh-CN" sz="18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66503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11.2.4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合并重叠数据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圆角 139">
            <a:extLst>
              <a:ext uri="{FF2B5EF4-FFF2-40B4-BE49-F238E27FC236}">
                <a16:creationId xmlns:a16="http://schemas.microsoft.com/office/drawing/2014/main" id="{18096A58-1789-EEAE-4098-FE0F6DF9454A}"/>
              </a:ext>
            </a:extLst>
          </p:cNvPr>
          <p:cNvSpPr/>
          <p:nvPr/>
        </p:nvSpPr>
        <p:spPr>
          <a:xfrm>
            <a:off x="1276318" y="1406568"/>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p>
        </p:txBody>
      </p:sp>
      <p:pic>
        <p:nvPicPr>
          <p:cNvPr id="8" name="图片 7"/>
          <p:cNvPicPr/>
          <p:nvPr/>
        </p:nvPicPr>
        <p:blipFill>
          <a:blip r:embed="rId3"/>
          <a:stretch>
            <a:fillRect/>
          </a:stretch>
        </p:blipFill>
        <p:spPr>
          <a:xfrm>
            <a:off x="4150990" y="2421682"/>
            <a:ext cx="7127441" cy="3384376"/>
          </a:xfrm>
          <a:prstGeom prst="rect">
            <a:avLst/>
          </a:prstGeom>
        </p:spPr>
      </p:pic>
      <p:sp>
        <p:nvSpPr>
          <p:cNvPr id="13" name="矩形标注 12">
            <a:extLst>
              <a:ext uri="{FF2B5EF4-FFF2-40B4-BE49-F238E27FC236}">
                <a16:creationId xmlns:a16="http://schemas.microsoft.com/office/drawing/2014/main" id="{2DD36134-4B9C-75E2-A84F-506C84C246CB}"/>
              </a:ext>
            </a:extLst>
          </p:cNvPr>
          <p:cNvSpPr/>
          <p:nvPr/>
        </p:nvSpPr>
        <p:spPr>
          <a:xfrm>
            <a:off x="1276318" y="3717826"/>
            <a:ext cx="3096344" cy="1189246"/>
          </a:xfrm>
          <a:prstGeom prst="wedgeRectCallout">
            <a:avLst>
              <a:gd name="adj1" fmla="val 65607"/>
              <a:gd name="adj2" fmla="val 5092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C2B2685-DAA3-969A-369C-E6BBAFDE9C01}"/>
              </a:ext>
            </a:extLst>
          </p:cNvPr>
          <p:cNvSpPr txBox="1"/>
          <p:nvPr/>
        </p:nvSpPr>
        <p:spPr>
          <a:xfrm>
            <a:off x="1505230" y="3896950"/>
            <a:ext cx="2638519" cy="830997"/>
          </a:xfrm>
          <a:prstGeom prst="rect">
            <a:avLst/>
          </a:prstGeom>
          <a:noFill/>
        </p:spPr>
        <p:txBody>
          <a:bodyPr wrap="square" rtlCol="0">
            <a:spAutoFit/>
          </a:bodyPr>
          <a:lstStyle/>
          <a:p>
            <a:pPr>
              <a:lnSpc>
                <a:spcPct val="150000"/>
              </a:lnSpc>
            </a:pP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left</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存在</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3</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个缺失的数据，而</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right</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的数据是完整的</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380683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数据重塑</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11.3</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478578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重塑分层索引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34967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386536"/>
            <a:ext cx="3737363" cy="1338828"/>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掌握重塑分层索引的方式，能够通过</a:t>
            </a:r>
            <a:r>
              <a:rPr lang="en-US" altLang="zh-CN" sz="1800" dirty="0">
                <a:solidFill>
                  <a:srgbClr val="1369B2"/>
                </a:solidFill>
                <a:latin typeface="微软雅黑" panose="020B0503020204020204" pitchFamily="34" charset="-122"/>
                <a:ea typeface="微软雅黑" panose="020B0503020204020204" pitchFamily="34" charset="-122"/>
                <a:cs typeface="+mn-ea"/>
              </a:rPr>
              <a:t>stack()</a:t>
            </a:r>
            <a:r>
              <a:rPr lang="zh-CN" altLang="zh-CN" sz="1800" dirty="0">
                <a:solidFill>
                  <a:srgbClr val="595959"/>
                </a:solidFill>
                <a:latin typeface="微软雅黑" panose="020B0503020204020204" pitchFamily="34" charset="-122"/>
                <a:ea typeface="微软雅黑" panose="020B0503020204020204" pitchFamily="34" charset="-122"/>
                <a:cs typeface="+mn-ea"/>
              </a:rPr>
              <a:t>和</a:t>
            </a:r>
            <a:r>
              <a:rPr lang="en-US" altLang="zh-CN" sz="1800" dirty="0">
                <a:solidFill>
                  <a:srgbClr val="1369B2"/>
                </a:solidFill>
                <a:latin typeface="微软雅黑" panose="020B0503020204020204" pitchFamily="34" charset="-122"/>
                <a:ea typeface="微软雅黑" panose="020B0503020204020204" pitchFamily="34" charset="-122"/>
                <a:cs typeface="+mn-ea"/>
              </a:rPr>
              <a:t>unstack()</a:t>
            </a:r>
            <a:r>
              <a:rPr lang="zh-CN" altLang="zh-CN" sz="1800" dirty="0">
                <a:solidFill>
                  <a:srgbClr val="595959"/>
                </a:solidFill>
                <a:latin typeface="微软雅黑" panose="020B0503020204020204" pitchFamily="34" charset="-122"/>
                <a:ea typeface="微软雅黑" panose="020B0503020204020204" pitchFamily="34" charset="-122"/>
                <a:cs typeface="+mn-ea"/>
              </a:rPr>
              <a:t>方法</a:t>
            </a:r>
            <a:r>
              <a:rPr lang="zh-CN" altLang="en-US" sz="1800" dirty="0">
                <a:solidFill>
                  <a:srgbClr val="595959"/>
                </a:solidFill>
                <a:latin typeface="微软雅黑" panose="020B0503020204020204" pitchFamily="34" charset="-122"/>
                <a:ea typeface="微软雅黑" panose="020B0503020204020204" pitchFamily="34" charset="-122"/>
                <a:cs typeface="+mn-ea"/>
              </a:rPr>
              <a:t>实现重塑分层索引的操作</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272965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608899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重塑分层索引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a:off x="4520003" y="3069754"/>
            <a:ext cx="5895683" cy="1338828"/>
          </a:xfrm>
          <a:prstGeom prst="rect">
            <a:avLst/>
          </a:prstGeom>
        </p:spPr>
        <p:txBody>
          <a:bodyPr wrap="square">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pandas</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中实现重塑分层索引功能的方法有</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stack()</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和</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unstack()</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方法，其中</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stack()</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方法用于将数据的列“旋转”为行</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unstack()</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方法用于将数据的行“旋转”为列</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8"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6105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重塑分层索引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圆角 139">
            <a:extLst>
              <a:ext uri="{FF2B5EF4-FFF2-40B4-BE49-F238E27FC236}">
                <a16:creationId xmlns:a16="http://schemas.microsoft.com/office/drawing/2014/main" id="{18096A58-1789-EEAE-4098-FE0F6DF9454A}"/>
              </a:ext>
            </a:extLst>
          </p:cNvPr>
          <p:cNvSpPr/>
          <p:nvPr/>
        </p:nvSpPr>
        <p:spPr>
          <a:xfrm>
            <a:off x="1276318" y="1838616"/>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stack()</a:t>
            </a:r>
            <a:r>
              <a:rPr lang="zh-CN" altLang="zh-CN" b="1" dirty="0">
                <a:latin typeface="宋体" panose="02010600030101010101" pitchFamily="2" charset="-122"/>
                <a:ea typeface="宋体" panose="02010600030101010101" pitchFamily="2" charset="-122"/>
              </a:rPr>
              <a:t>方法</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2" name="矩形 11">
            <a:extLst>
              <a:ext uri="{FF2B5EF4-FFF2-40B4-BE49-F238E27FC236}">
                <a16:creationId xmlns:a16="http://schemas.microsoft.com/office/drawing/2014/main" id="{361CAA81-0507-65DC-AD31-AFCAEBF8588E}"/>
              </a:ext>
            </a:extLst>
          </p:cNvPr>
          <p:cNvSpPr/>
          <p:nvPr/>
        </p:nvSpPr>
        <p:spPr>
          <a:xfrm>
            <a:off x="1287706" y="2853730"/>
            <a:ext cx="9560028" cy="86409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B9F3DCC8-58F8-42D9-C2A9-18C2C694DAF0}"/>
              </a:ext>
            </a:extLst>
          </p:cNvPr>
          <p:cNvSpPr txBox="1"/>
          <p:nvPr/>
        </p:nvSpPr>
        <p:spPr>
          <a:xfrm>
            <a:off x="1769501" y="3085104"/>
            <a:ext cx="8596438" cy="434734"/>
          </a:xfrm>
          <a:prstGeom prst="rect">
            <a:avLst/>
          </a:prstGeom>
          <a:noFill/>
        </p:spPr>
        <p:txBody>
          <a:bodyPr wrap="square">
            <a:spAutoFit/>
          </a:bodyPr>
          <a:lstStyle/>
          <a:p>
            <a:pPr algn="ct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DataFrame.stack</a:t>
            </a:r>
            <a:r>
              <a:rPr lang="en-US" altLang="zh-CN" sz="2000" dirty="0">
                <a:solidFill>
                  <a:srgbClr val="000000"/>
                </a:solidFill>
                <a:latin typeface="Courier New" panose="02070309020205020404" pitchFamily="49" charset="0"/>
                <a:ea typeface="宋体" panose="02010600030101010101" pitchFamily="2" charset="-122"/>
              </a:rPr>
              <a:t>(level=-1, </a:t>
            </a:r>
            <a:r>
              <a:rPr lang="en-US" altLang="zh-CN" sz="2000" dirty="0" err="1">
                <a:solidFill>
                  <a:srgbClr val="000000"/>
                </a:solidFill>
                <a:latin typeface="Courier New" panose="02070309020205020404" pitchFamily="49" charset="0"/>
                <a:ea typeface="宋体" panose="02010600030101010101" pitchFamily="2" charset="-122"/>
              </a:rPr>
              <a:t>dropna</a:t>
            </a:r>
            <a:r>
              <a:rPr lang="en-US" altLang="zh-CN" sz="2000" dirty="0">
                <a:solidFill>
                  <a:srgbClr val="000000"/>
                </a:solidFill>
                <a:latin typeface="Courier New" panose="02070309020205020404" pitchFamily="49" charset="0"/>
                <a:ea typeface="宋体" panose="02010600030101010101" pitchFamily="2" charset="-122"/>
              </a:rPr>
              <a:t>=True)</a:t>
            </a:r>
            <a:endParaRPr lang="zh-CN" altLang="zh-CN" sz="2000" dirty="0">
              <a:solidFill>
                <a:srgbClr val="000000"/>
              </a:solidFill>
              <a:latin typeface="Courier New" panose="02070309020205020404" pitchFamily="49" charset="0"/>
              <a:ea typeface="宋体" panose="02010600030101010101" pitchFamily="2" charset="-122"/>
            </a:endParaRPr>
          </a:p>
        </p:txBody>
      </p:sp>
      <p:sp>
        <p:nvSpPr>
          <p:cNvPr id="16" name="文本框 15">
            <a:extLst>
              <a:ext uri="{FF2B5EF4-FFF2-40B4-BE49-F238E27FC236}">
                <a16:creationId xmlns:a16="http://schemas.microsoft.com/office/drawing/2014/main" id="{DF0A659E-D95A-F0D1-47BF-28CAA877788D}"/>
              </a:ext>
            </a:extLst>
          </p:cNvPr>
          <p:cNvSpPr txBox="1"/>
          <p:nvPr/>
        </p:nvSpPr>
        <p:spPr>
          <a:xfrm>
            <a:off x="1301370" y="3892869"/>
            <a:ext cx="9546364" cy="1235916"/>
          </a:xfrm>
          <a:prstGeom prst="rect">
            <a:avLst/>
          </a:prstGeom>
          <a:noFill/>
        </p:spPr>
        <p:txBody>
          <a:bodyPr wrap="square">
            <a:spAutoFit/>
          </a:bodyPr>
          <a:lstStyle/>
          <a:p>
            <a:pPr indent="-342900">
              <a:lnSpc>
                <a:spcPct val="130000"/>
              </a:lnSpc>
              <a:buFont typeface="Wingdings" pitchFamily="2" charset="2"/>
              <a:buChar char="Ø"/>
            </a:pPr>
            <a:r>
              <a:rPr lang="en-US" altLang="zh-CN" sz="2000" kern="0" dirty="0">
                <a:solidFill>
                  <a:srgbClr val="595959"/>
                </a:solidFill>
                <a:latin typeface="宋体" panose="02010600030101010101" pitchFamily="2" charset="-122"/>
                <a:ea typeface="宋体" panose="02010600030101010101" pitchFamily="2" charset="-122"/>
              </a:rPr>
              <a:t>level</a:t>
            </a:r>
            <a:r>
              <a:rPr lang="zh-CN" altLang="zh-CN" sz="2000" kern="0" dirty="0">
                <a:solidFill>
                  <a:srgbClr val="595959"/>
                </a:solidFill>
                <a:latin typeface="宋体" panose="02010600030101010101" pitchFamily="2" charset="-122"/>
                <a:ea typeface="宋体" panose="02010600030101010101" pitchFamily="2" charset="-122"/>
              </a:rPr>
              <a:t>：表示</a:t>
            </a:r>
            <a:r>
              <a:rPr lang="zh-CN" altLang="zh-CN" sz="2000" kern="0" dirty="0">
                <a:solidFill>
                  <a:srgbClr val="1369B2"/>
                </a:solidFill>
                <a:latin typeface="宋体" panose="02010600030101010101" pitchFamily="2" charset="-122"/>
                <a:ea typeface="宋体" panose="02010600030101010101" pitchFamily="2" charset="-122"/>
              </a:rPr>
              <a:t>操作内层索引</a:t>
            </a:r>
            <a:r>
              <a:rPr lang="zh-CN" altLang="zh-CN" sz="2000" kern="0" dirty="0">
                <a:solidFill>
                  <a:srgbClr val="595959"/>
                </a:solidFill>
                <a:latin typeface="宋体" panose="02010600030101010101" pitchFamily="2" charset="-122"/>
                <a:ea typeface="宋体" panose="02010600030101010101" pitchFamily="2" charset="-122"/>
              </a:rPr>
              <a:t>。若设为</a:t>
            </a:r>
            <a:r>
              <a:rPr lang="en-US" altLang="zh-CN" sz="2000" kern="0" dirty="0">
                <a:solidFill>
                  <a:srgbClr val="595959"/>
                </a:solidFill>
                <a:latin typeface="宋体" panose="02010600030101010101" pitchFamily="2" charset="-122"/>
                <a:ea typeface="宋体" panose="02010600030101010101" pitchFamily="2" charset="-122"/>
              </a:rPr>
              <a:t>0</a:t>
            </a:r>
            <a:r>
              <a:rPr lang="zh-CN" altLang="zh-CN" sz="2000" kern="0" dirty="0">
                <a:solidFill>
                  <a:srgbClr val="595959"/>
                </a:solidFill>
                <a:latin typeface="宋体" panose="02010600030101010101" pitchFamily="2" charset="-122"/>
                <a:ea typeface="宋体" panose="02010600030101010101" pitchFamily="2" charset="-122"/>
              </a:rPr>
              <a:t>，表示操作外层索引。</a:t>
            </a:r>
          </a:p>
          <a:p>
            <a:pPr indent="-342900">
              <a:lnSpc>
                <a:spcPct val="130000"/>
              </a:lnSpc>
              <a:buFont typeface="Wingdings" pitchFamily="2" charset="2"/>
              <a:buChar char="Ø"/>
            </a:pPr>
            <a:r>
              <a:rPr lang="en-US" altLang="zh-CN" sz="2000" kern="0" dirty="0" err="1">
                <a:solidFill>
                  <a:srgbClr val="595959"/>
                </a:solidFill>
                <a:latin typeface="宋体" panose="02010600030101010101" pitchFamily="2" charset="-122"/>
                <a:ea typeface="宋体" panose="02010600030101010101" pitchFamily="2" charset="-122"/>
              </a:rPr>
              <a:t>dropna</a:t>
            </a:r>
            <a:r>
              <a:rPr lang="zh-CN" altLang="zh-CN" sz="2000" kern="0" dirty="0">
                <a:solidFill>
                  <a:srgbClr val="595959"/>
                </a:solidFill>
                <a:latin typeface="宋体" panose="02010600030101010101" pitchFamily="2" charset="-122"/>
                <a:ea typeface="宋体" panose="02010600030101010101" pitchFamily="2" charset="-122"/>
              </a:rPr>
              <a:t>：表示</a:t>
            </a:r>
            <a:r>
              <a:rPr lang="zh-CN" altLang="zh-CN" sz="2000" kern="0" dirty="0">
                <a:solidFill>
                  <a:srgbClr val="1369B2"/>
                </a:solidFill>
                <a:latin typeface="宋体" panose="02010600030101010101" pitchFamily="2" charset="-122"/>
                <a:ea typeface="宋体" panose="02010600030101010101" pitchFamily="2" charset="-122"/>
              </a:rPr>
              <a:t>是否将旋转后产生的缺失值删除</a:t>
            </a:r>
            <a:r>
              <a:rPr lang="zh-CN" altLang="zh-CN" sz="2000" kern="0" dirty="0">
                <a:solidFill>
                  <a:srgbClr val="595959"/>
                </a:solidFill>
                <a:latin typeface="宋体" panose="02010600030101010101" pitchFamily="2" charset="-122"/>
                <a:ea typeface="宋体" panose="02010600030101010101" pitchFamily="2" charset="-122"/>
              </a:rPr>
              <a:t>，若设为</a:t>
            </a:r>
            <a:r>
              <a:rPr lang="en-US" altLang="zh-CN" sz="2000" kern="0" dirty="0">
                <a:solidFill>
                  <a:srgbClr val="595959"/>
                </a:solidFill>
                <a:latin typeface="宋体" panose="02010600030101010101" pitchFamily="2" charset="-122"/>
                <a:ea typeface="宋体" panose="02010600030101010101" pitchFamily="2" charset="-122"/>
              </a:rPr>
              <a:t>True</a:t>
            </a:r>
            <a:r>
              <a:rPr lang="zh-CN" altLang="zh-CN" sz="2000" kern="0" dirty="0">
                <a:solidFill>
                  <a:srgbClr val="595959"/>
                </a:solidFill>
                <a:latin typeface="宋体" panose="02010600030101010101" pitchFamily="2" charset="-122"/>
                <a:ea typeface="宋体" panose="02010600030101010101" pitchFamily="2" charset="-122"/>
              </a:rPr>
              <a:t>，则表示自动过滤缺失值，设置为</a:t>
            </a:r>
            <a:r>
              <a:rPr lang="en-US" altLang="zh-CN" sz="2000" kern="0" dirty="0">
                <a:solidFill>
                  <a:srgbClr val="595959"/>
                </a:solidFill>
                <a:latin typeface="宋体" panose="02010600030101010101" pitchFamily="2" charset="-122"/>
                <a:ea typeface="宋体" panose="02010600030101010101" pitchFamily="2" charset="-122"/>
              </a:rPr>
              <a:t>False</a:t>
            </a:r>
            <a:r>
              <a:rPr lang="zh-CN" altLang="zh-CN" sz="2000" kern="0" dirty="0">
                <a:solidFill>
                  <a:srgbClr val="595959"/>
                </a:solidFill>
                <a:latin typeface="宋体" panose="02010600030101010101" pitchFamily="2" charset="-122"/>
                <a:ea typeface="宋体" panose="02010600030101010101" pitchFamily="2" charset="-122"/>
              </a:rPr>
              <a:t>则相反。</a:t>
            </a:r>
          </a:p>
        </p:txBody>
      </p:sp>
    </p:spTree>
    <p:extLst>
      <p:ext uri="{BB962C8B-B14F-4D97-AF65-F5344CB8AC3E}">
        <p14:creationId xmlns:p14="http://schemas.microsoft.com/office/powerpoint/2010/main" val="2520170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rotWithShape="1">
          <a:blip r:embed="rId3"/>
          <a:srcRect l="1312" t="30228" r="49412"/>
          <a:stretch/>
        </p:blipFill>
        <p:spPr>
          <a:xfrm>
            <a:off x="2710830" y="3591621"/>
            <a:ext cx="2448272" cy="2250050"/>
          </a:xfrm>
          <a:prstGeom prst="rect">
            <a:avLst/>
          </a:prstGeom>
        </p:spPr>
      </p:pic>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重塑分层索引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圆角 139">
            <a:extLst>
              <a:ext uri="{FF2B5EF4-FFF2-40B4-BE49-F238E27FC236}">
                <a16:creationId xmlns:a16="http://schemas.microsoft.com/office/drawing/2014/main" id="{18096A58-1789-EEAE-4098-FE0F6DF9454A}"/>
              </a:ext>
            </a:extLst>
          </p:cNvPr>
          <p:cNvSpPr/>
          <p:nvPr/>
        </p:nvSpPr>
        <p:spPr>
          <a:xfrm>
            <a:off x="1276318" y="1838616"/>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stack()</a:t>
            </a:r>
            <a:r>
              <a:rPr lang="zh-CN" altLang="zh-CN" b="1" dirty="0">
                <a:latin typeface="宋体" panose="02010600030101010101" pitchFamily="2" charset="-122"/>
                <a:ea typeface="宋体" panose="02010600030101010101" pitchFamily="2" charset="-122"/>
              </a:rPr>
              <a:t>方法</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7" name="文本框 6">
            <a:extLst>
              <a:ext uri="{FF2B5EF4-FFF2-40B4-BE49-F238E27FC236}">
                <a16:creationId xmlns:a16="http://schemas.microsoft.com/office/drawing/2014/main" id="{44D2FD6C-003F-F869-7647-9C0767F43D17}"/>
              </a:ext>
            </a:extLst>
          </p:cNvPr>
          <p:cNvSpPr txBox="1"/>
          <p:nvPr/>
        </p:nvSpPr>
        <p:spPr>
          <a:xfrm>
            <a:off x="1414686" y="2637706"/>
            <a:ext cx="5301451" cy="461665"/>
          </a:xfrm>
          <a:prstGeom prst="rect">
            <a:avLst/>
          </a:prstGeom>
          <a:noFill/>
        </p:spPr>
        <p:txBody>
          <a:bodyPr wrap="none" rtlCol="0">
            <a:spAutoFit/>
          </a:bodyPr>
          <a:lstStyle/>
          <a:p>
            <a:r>
              <a:rPr lang="en-US" altLang="zh-CN" b="1" dirty="0" err="1">
                <a:latin typeface="黑体" panose="02010609060101010101" pitchFamily="49" charset="-122"/>
                <a:ea typeface="黑体" panose="02010609060101010101" pitchFamily="49" charset="-122"/>
                <a:cs typeface="+mn-ea"/>
              </a:rPr>
              <a:t>DataFrame</a:t>
            </a:r>
            <a:r>
              <a:rPr lang="zh-CN" altLang="en-US" b="1" dirty="0">
                <a:latin typeface="黑体" panose="02010609060101010101" pitchFamily="49" charset="-122"/>
                <a:ea typeface="黑体" panose="02010609060101010101" pitchFamily="49" charset="-122"/>
                <a:cs typeface="+mn-ea"/>
              </a:rPr>
              <a:t>重塑为有分层索引的</a:t>
            </a:r>
            <a:r>
              <a:rPr lang="en-US" altLang="zh-CN" b="1" dirty="0">
                <a:latin typeface="黑体" panose="02010609060101010101" pitchFamily="49" charset="-122"/>
                <a:ea typeface="黑体" panose="02010609060101010101" pitchFamily="49" charset="-122"/>
                <a:cs typeface="+mn-ea"/>
              </a:rPr>
              <a:t>Series</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11" name="图片 10"/>
          <p:cNvPicPr/>
          <p:nvPr/>
        </p:nvPicPr>
        <p:blipFill rotWithShape="1">
          <a:blip r:embed="rId3"/>
          <a:srcRect l="52652" r="-1"/>
          <a:stretch/>
        </p:blipFill>
        <p:spPr>
          <a:xfrm>
            <a:off x="6959302" y="2997746"/>
            <a:ext cx="2352532" cy="3224861"/>
          </a:xfrm>
          <a:prstGeom prst="rect">
            <a:avLst/>
          </a:prstGeom>
        </p:spPr>
      </p:pic>
      <p:cxnSp>
        <p:nvCxnSpPr>
          <p:cNvPr id="3" name="直接箭头连接符 2"/>
          <p:cNvCxnSpPr/>
          <p:nvPr/>
        </p:nvCxnSpPr>
        <p:spPr>
          <a:xfrm>
            <a:off x="5087094" y="4869954"/>
            <a:ext cx="18722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689036" y="4500622"/>
            <a:ext cx="646331" cy="369332"/>
          </a:xfrm>
          <a:prstGeom prst="rect">
            <a:avLst/>
          </a:prstGeom>
          <a:noFill/>
        </p:spPr>
        <p:txBody>
          <a:bodyPr wrap="none" rtlCol="0">
            <a:spAutoFit/>
          </a:bodyPr>
          <a:lstStyle/>
          <a:p>
            <a:pPr algn="ctr"/>
            <a:r>
              <a:rPr kumimoji="1" lang="zh-CN" altLang="en-US" sz="1800" dirty="0">
                <a:solidFill>
                  <a:srgbClr val="FF0000"/>
                </a:solidFill>
                <a:latin typeface="微软雅黑" panose="020B0503020204020204" pitchFamily="34" charset="-122"/>
                <a:ea typeface="微软雅黑" panose="020B0503020204020204" pitchFamily="34" charset="-122"/>
              </a:rPr>
              <a:t>重塑</a:t>
            </a:r>
          </a:p>
        </p:txBody>
      </p:sp>
    </p:spTree>
    <p:extLst>
      <p:ext uri="{BB962C8B-B14F-4D97-AF65-F5344CB8AC3E}">
        <p14:creationId xmlns:p14="http://schemas.microsoft.com/office/powerpoint/2010/main" val="193369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重塑分层索引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838616"/>
            <a:ext cx="258664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unstack()</a:t>
            </a:r>
            <a:r>
              <a:rPr lang="zh-CN" altLang="zh-CN" b="1" dirty="0">
                <a:latin typeface="宋体" panose="02010600030101010101" pitchFamily="2" charset="-122"/>
                <a:ea typeface="宋体" panose="02010600030101010101" pitchFamily="2" charset="-122"/>
              </a:rPr>
              <a:t>方法</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8" name="矩形 7">
            <a:extLst>
              <a:ext uri="{FF2B5EF4-FFF2-40B4-BE49-F238E27FC236}">
                <a16:creationId xmlns:a16="http://schemas.microsoft.com/office/drawing/2014/main" id="{361CAA81-0507-65DC-AD31-AFCAEBF8588E}"/>
              </a:ext>
            </a:extLst>
          </p:cNvPr>
          <p:cNvSpPr/>
          <p:nvPr/>
        </p:nvSpPr>
        <p:spPr>
          <a:xfrm>
            <a:off x="1287706" y="2853730"/>
            <a:ext cx="9560028" cy="86409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B9F3DCC8-58F8-42D9-C2A9-18C2C694DAF0}"/>
              </a:ext>
            </a:extLst>
          </p:cNvPr>
          <p:cNvSpPr txBox="1"/>
          <p:nvPr/>
        </p:nvSpPr>
        <p:spPr>
          <a:xfrm>
            <a:off x="1769501" y="3085104"/>
            <a:ext cx="8596438" cy="434734"/>
          </a:xfrm>
          <a:prstGeom prst="rect">
            <a:avLst/>
          </a:prstGeom>
          <a:noFill/>
        </p:spPr>
        <p:txBody>
          <a:bodyPr wrap="square">
            <a:spAutoFit/>
          </a:bodyPr>
          <a:lstStyle/>
          <a:p>
            <a:pPr algn="ct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DataFrame.unstack</a:t>
            </a:r>
            <a:r>
              <a:rPr lang="en-US" altLang="zh-CN" sz="2000" dirty="0">
                <a:solidFill>
                  <a:srgbClr val="000000"/>
                </a:solidFill>
                <a:latin typeface="Courier New" panose="02070309020205020404" pitchFamily="49" charset="0"/>
                <a:ea typeface="宋体" panose="02010600030101010101" pitchFamily="2" charset="-122"/>
              </a:rPr>
              <a:t>(level=-1, </a:t>
            </a:r>
            <a:r>
              <a:rPr lang="en-US" altLang="zh-CN" sz="2000" dirty="0" err="1">
                <a:solidFill>
                  <a:srgbClr val="000000"/>
                </a:solidFill>
                <a:latin typeface="Courier New" panose="02070309020205020404" pitchFamily="49" charset="0"/>
                <a:ea typeface="宋体" panose="02010600030101010101" pitchFamily="2" charset="-122"/>
              </a:rPr>
              <a:t>fill_value</a:t>
            </a:r>
            <a:r>
              <a:rPr lang="en-US" altLang="zh-CN" sz="2000" dirty="0">
                <a:solidFill>
                  <a:srgbClr val="000000"/>
                </a:solidFill>
                <a:latin typeface="Courier New" panose="02070309020205020404" pitchFamily="49" charset="0"/>
                <a:ea typeface="宋体" panose="02010600030101010101" pitchFamily="2" charset="-122"/>
              </a:rPr>
              <a:t>=None)</a:t>
            </a:r>
            <a:endParaRPr lang="zh-CN" altLang="zh-CN" sz="2000" dirty="0">
              <a:solidFill>
                <a:srgbClr val="000000"/>
              </a:solidFill>
              <a:latin typeface="Courier New" panose="02070309020205020404" pitchFamily="49" charset="0"/>
              <a:ea typeface="宋体" panose="02010600030101010101" pitchFamily="2" charset="-122"/>
            </a:endParaRPr>
          </a:p>
        </p:txBody>
      </p:sp>
      <p:sp>
        <p:nvSpPr>
          <p:cNvPr id="12" name="文本框 11">
            <a:extLst>
              <a:ext uri="{FF2B5EF4-FFF2-40B4-BE49-F238E27FC236}">
                <a16:creationId xmlns:a16="http://schemas.microsoft.com/office/drawing/2014/main" id="{DF0A659E-D95A-F0D1-47BF-28CAA877788D}"/>
              </a:ext>
            </a:extLst>
          </p:cNvPr>
          <p:cNvSpPr txBox="1"/>
          <p:nvPr/>
        </p:nvSpPr>
        <p:spPr>
          <a:xfrm>
            <a:off x="1301370" y="3892869"/>
            <a:ext cx="9546364" cy="892552"/>
          </a:xfrm>
          <a:prstGeom prst="rect">
            <a:avLst/>
          </a:prstGeom>
          <a:noFill/>
        </p:spPr>
        <p:txBody>
          <a:bodyPr wrap="square">
            <a:spAutoFit/>
          </a:bodyPr>
          <a:lstStyle/>
          <a:p>
            <a:pPr lvl="0" indent="-342900">
              <a:lnSpc>
                <a:spcPct val="130000"/>
              </a:lnSpc>
              <a:buFont typeface="Wingdings" pitchFamily="2" charset="2"/>
              <a:buChar char="Ø"/>
            </a:pPr>
            <a:r>
              <a:rPr lang="en-US" altLang="zh-CN" sz="2000" kern="0" dirty="0">
                <a:solidFill>
                  <a:srgbClr val="595959"/>
                </a:solidFill>
                <a:latin typeface="宋体" panose="02010600030101010101" pitchFamily="2" charset="-122"/>
                <a:ea typeface="宋体" panose="02010600030101010101" pitchFamily="2" charset="-122"/>
              </a:rPr>
              <a:t>level</a:t>
            </a:r>
            <a:r>
              <a:rPr lang="zh-CN" altLang="zh-CN" sz="2000" kern="0" dirty="0">
                <a:solidFill>
                  <a:srgbClr val="595959"/>
                </a:solidFill>
                <a:latin typeface="宋体" panose="02010600030101010101" pitchFamily="2" charset="-122"/>
                <a:ea typeface="宋体" panose="02010600030101010101" pitchFamily="2" charset="-122"/>
              </a:rPr>
              <a:t>：默认为</a:t>
            </a:r>
            <a:r>
              <a:rPr lang="en-US" altLang="zh-CN" sz="2000" kern="0" dirty="0">
                <a:solidFill>
                  <a:srgbClr val="595959"/>
                </a:solidFill>
                <a:latin typeface="宋体" panose="02010600030101010101" pitchFamily="2" charset="-122"/>
                <a:ea typeface="宋体" panose="02010600030101010101" pitchFamily="2" charset="-122"/>
              </a:rPr>
              <a:t>-1</a:t>
            </a:r>
            <a:r>
              <a:rPr lang="zh-CN" altLang="zh-CN" sz="2000" kern="0" dirty="0">
                <a:solidFill>
                  <a:srgbClr val="595959"/>
                </a:solidFill>
                <a:latin typeface="宋体" panose="02010600030101010101" pitchFamily="2" charset="-122"/>
                <a:ea typeface="宋体" panose="02010600030101010101" pitchFamily="2" charset="-122"/>
              </a:rPr>
              <a:t>，表示</a:t>
            </a:r>
            <a:r>
              <a:rPr lang="zh-CN" altLang="zh-CN" sz="2000" kern="0" dirty="0">
                <a:solidFill>
                  <a:srgbClr val="1369B2"/>
                </a:solidFill>
                <a:latin typeface="宋体" panose="02010600030101010101" pitchFamily="2" charset="-122"/>
                <a:ea typeface="宋体" panose="02010600030101010101" pitchFamily="2" charset="-122"/>
              </a:rPr>
              <a:t>操作内层索引</a:t>
            </a:r>
            <a:r>
              <a:rPr lang="zh-CN" altLang="zh-CN" sz="2000" kern="0" dirty="0">
                <a:solidFill>
                  <a:srgbClr val="595959"/>
                </a:solidFill>
                <a:latin typeface="宋体" panose="02010600030101010101" pitchFamily="2" charset="-122"/>
                <a:ea typeface="宋体" panose="02010600030101010101" pitchFamily="2" charset="-122"/>
              </a:rPr>
              <a:t>，</a:t>
            </a:r>
            <a:r>
              <a:rPr lang="en-US" altLang="zh-CN" sz="2000" kern="0" dirty="0">
                <a:solidFill>
                  <a:srgbClr val="595959"/>
                </a:solidFill>
                <a:latin typeface="宋体" panose="02010600030101010101" pitchFamily="2" charset="-122"/>
                <a:ea typeface="宋体" panose="02010600030101010101" pitchFamily="2" charset="-122"/>
              </a:rPr>
              <a:t>0</a:t>
            </a:r>
            <a:r>
              <a:rPr lang="zh-CN" altLang="zh-CN" sz="2000" kern="0" dirty="0">
                <a:solidFill>
                  <a:srgbClr val="595959"/>
                </a:solidFill>
                <a:latin typeface="宋体" panose="02010600030101010101" pitchFamily="2" charset="-122"/>
                <a:ea typeface="宋体" panose="02010600030101010101" pitchFamily="2" charset="-122"/>
              </a:rPr>
              <a:t>表示操作外层索引。</a:t>
            </a:r>
          </a:p>
          <a:p>
            <a:pPr lvl="0" indent="-342900">
              <a:lnSpc>
                <a:spcPct val="130000"/>
              </a:lnSpc>
              <a:buFont typeface="Wingdings" pitchFamily="2" charset="2"/>
              <a:buChar char="Ø"/>
            </a:pPr>
            <a:r>
              <a:rPr lang="en-US" altLang="zh-CN" sz="2000" kern="0" dirty="0" err="1">
                <a:solidFill>
                  <a:srgbClr val="595959"/>
                </a:solidFill>
                <a:latin typeface="宋体" panose="02010600030101010101" pitchFamily="2" charset="-122"/>
                <a:ea typeface="宋体" panose="02010600030101010101" pitchFamily="2" charset="-122"/>
              </a:rPr>
              <a:t>fill_value</a:t>
            </a:r>
            <a:r>
              <a:rPr lang="zh-CN" altLang="zh-CN" sz="2000" kern="0" dirty="0">
                <a:solidFill>
                  <a:srgbClr val="595959"/>
                </a:solidFill>
                <a:latin typeface="宋体" panose="02010600030101010101" pitchFamily="2" charset="-122"/>
                <a:ea typeface="宋体" panose="02010600030101010101" pitchFamily="2" charset="-122"/>
              </a:rPr>
              <a:t>：用于指定在产生缺失值时</a:t>
            </a:r>
            <a:r>
              <a:rPr lang="zh-CN" altLang="zh-CN" sz="2000" kern="0" dirty="0">
                <a:solidFill>
                  <a:srgbClr val="1369B2"/>
                </a:solidFill>
                <a:latin typeface="宋体" panose="02010600030101010101" pitchFamily="2" charset="-122"/>
                <a:ea typeface="宋体" panose="02010600030101010101" pitchFamily="2" charset="-122"/>
              </a:rPr>
              <a:t>要替换的值</a:t>
            </a:r>
            <a:r>
              <a:rPr lang="zh-CN" altLang="zh-CN" sz="20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649490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重塑分层索引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838616"/>
            <a:ext cx="258664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unstack()</a:t>
            </a:r>
            <a:r>
              <a:rPr lang="zh-CN" altLang="zh-CN" b="1" dirty="0">
                <a:latin typeface="宋体" panose="02010600030101010101" pitchFamily="2" charset="-122"/>
                <a:ea typeface="宋体" panose="02010600030101010101" pitchFamily="2" charset="-122"/>
              </a:rPr>
              <a:t>方法</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7" name="图片 6"/>
          <p:cNvPicPr/>
          <p:nvPr/>
        </p:nvPicPr>
        <p:blipFill rotWithShape="1">
          <a:blip r:embed="rId3"/>
          <a:srcRect l="1312" t="30228" r="49412"/>
          <a:stretch/>
        </p:blipFill>
        <p:spPr>
          <a:xfrm>
            <a:off x="6999981" y="3591620"/>
            <a:ext cx="2448272" cy="2250050"/>
          </a:xfrm>
          <a:prstGeom prst="rect">
            <a:avLst/>
          </a:prstGeom>
        </p:spPr>
      </p:pic>
      <p:sp>
        <p:nvSpPr>
          <p:cNvPr id="9" name="文本框 8">
            <a:extLst>
              <a:ext uri="{FF2B5EF4-FFF2-40B4-BE49-F238E27FC236}">
                <a16:creationId xmlns:a16="http://schemas.microsoft.com/office/drawing/2014/main" id="{44D2FD6C-003F-F869-7647-9C0767F43D17}"/>
              </a:ext>
            </a:extLst>
          </p:cNvPr>
          <p:cNvSpPr txBox="1"/>
          <p:nvPr/>
        </p:nvSpPr>
        <p:spPr>
          <a:xfrm>
            <a:off x="1414686" y="2637706"/>
            <a:ext cx="5301451" cy="461665"/>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cs typeface="+mn-ea"/>
              </a:rPr>
              <a:t>有分层索引的</a:t>
            </a:r>
            <a:r>
              <a:rPr lang="en-US" altLang="zh-CN" b="1" dirty="0">
                <a:latin typeface="黑体" panose="02010609060101010101" pitchFamily="49" charset="-122"/>
                <a:ea typeface="黑体" panose="02010609060101010101" pitchFamily="49" charset="-122"/>
                <a:cs typeface="+mn-ea"/>
              </a:rPr>
              <a:t>Series</a:t>
            </a:r>
            <a:r>
              <a:rPr lang="zh-CN" altLang="en-US" b="1" dirty="0">
                <a:latin typeface="黑体" panose="02010609060101010101" pitchFamily="49" charset="-122"/>
                <a:ea typeface="黑体" panose="02010609060101010101" pitchFamily="49" charset="-122"/>
                <a:cs typeface="+mn-ea"/>
              </a:rPr>
              <a:t>重塑为</a:t>
            </a:r>
            <a:r>
              <a:rPr lang="en-US" altLang="zh-CN" b="1" dirty="0" err="1">
                <a:latin typeface="黑体" panose="02010609060101010101" pitchFamily="49" charset="-122"/>
                <a:ea typeface="黑体" panose="02010609060101010101" pitchFamily="49" charset="-122"/>
                <a:cs typeface="+mn-ea"/>
              </a:rPr>
              <a:t>DataFrame</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10" name="图片 9"/>
          <p:cNvPicPr/>
          <p:nvPr/>
        </p:nvPicPr>
        <p:blipFill rotWithShape="1">
          <a:blip r:embed="rId3"/>
          <a:srcRect l="52652" r="-1"/>
          <a:stretch/>
        </p:blipFill>
        <p:spPr>
          <a:xfrm>
            <a:off x="2685135" y="3104215"/>
            <a:ext cx="2352532" cy="3224861"/>
          </a:xfrm>
          <a:prstGeom prst="rect">
            <a:avLst/>
          </a:prstGeom>
        </p:spPr>
      </p:pic>
      <p:cxnSp>
        <p:nvCxnSpPr>
          <p:cNvPr id="15" name="直接箭头连接符 14"/>
          <p:cNvCxnSpPr/>
          <p:nvPr/>
        </p:nvCxnSpPr>
        <p:spPr>
          <a:xfrm>
            <a:off x="5087094" y="4869954"/>
            <a:ext cx="18722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689036" y="4500622"/>
            <a:ext cx="646331" cy="369332"/>
          </a:xfrm>
          <a:prstGeom prst="rect">
            <a:avLst/>
          </a:prstGeom>
          <a:noFill/>
        </p:spPr>
        <p:txBody>
          <a:bodyPr wrap="none" rtlCol="0">
            <a:spAutoFit/>
          </a:bodyPr>
          <a:lstStyle/>
          <a:p>
            <a:pPr algn="ctr"/>
            <a:r>
              <a:rPr kumimoji="1" lang="zh-CN" altLang="en-US" sz="1800" dirty="0">
                <a:solidFill>
                  <a:srgbClr val="FF0000"/>
                </a:solidFill>
                <a:latin typeface="微软雅黑" panose="020B0503020204020204" pitchFamily="34" charset="-122"/>
                <a:ea typeface="微软雅黑" panose="020B0503020204020204" pitchFamily="34" charset="-122"/>
              </a:rPr>
              <a:t>重塑</a:t>
            </a:r>
          </a:p>
        </p:txBody>
      </p:sp>
    </p:spTree>
    <p:extLst>
      <p:ext uri="{BB962C8B-B14F-4D97-AF65-F5344CB8AC3E}">
        <p14:creationId xmlns:p14="http://schemas.microsoft.com/office/powerpoint/2010/main" val="264106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重塑分层索引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35B67392-3B14-8F0D-0FBB-9AD67337A2A8}"/>
              </a:ext>
            </a:extLst>
          </p:cNvPr>
          <p:cNvSpPr txBox="1"/>
          <p:nvPr/>
        </p:nvSpPr>
        <p:spPr>
          <a:xfrm>
            <a:off x="1276318" y="2925738"/>
            <a:ext cx="5034912" cy="147732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2000" dirty="0"/>
              <a:t>stack()</a:t>
            </a:r>
            <a:r>
              <a:rPr lang="zh-CN" altLang="zh-CN" sz="2000" dirty="0"/>
              <a:t>与</a:t>
            </a:r>
            <a:r>
              <a:rPr lang="en-US" altLang="zh-CN" sz="2000" dirty="0"/>
              <a:t>unstack()</a:t>
            </a:r>
            <a:r>
              <a:rPr lang="zh-CN" altLang="zh-CN" sz="2000" dirty="0"/>
              <a:t>方法还可以将</a:t>
            </a:r>
            <a:r>
              <a:rPr lang="zh-CN" altLang="zh-CN" sz="2000" dirty="0">
                <a:solidFill>
                  <a:srgbClr val="1369B2"/>
                </a:solidFill>
              </a:rPr>
              <a:t>有多层索引的</a:t>
            </a:r>
            <a:r>
              <a:rPr lang="en-US" altLang="zh-CN" sz="2000" dirty="0" err="1">
                <a:solidFill>
                  <a:srgbClr val="1369B2"/>
                </a:solidFill>
              </a:rPr>
              <a:t>DataFrame</a:t>
            </a:r>
            <a:r>
              <a:rPr lang="zh-CN" altLang="zh-CN" sz="2000" dirty="0">
                <a:solidFill>
                  <a:srgbClr val="1369B2"/>
                </a:solidFill>
              </a:rPr>
              <a:t>类的对象重塑成有多层索引的另一个</a:t>
            </a:r>
            <a:r>
              <a:rPr lang="en-US" altLang="zh-CN" sz="2000" dirty="0" err="1">
                <a:solidFill>
                  <a:srgbClr val="1369B2"/>
                </a:solidFill>
              </a:rPr>
              <a:t>DataFrame</a:t>
            </a:r>
            <a:r>
              <a:rPr lang="zh-CN" altLang="zh-CN" sz="2000" dirty="0">
                <a:solidFill>
                  <a:srgbClr val="1369B2"/>
                </a:solidFill>
              </a:rPr>
              <a:t>类的对象</a:t>
            </a:r>
            <a:r>
              <a:rPr lang="zh-CN" altLang="en-US" sz="2000" dirty="0"/>
              <a:t>。</a:t>
            </a:r>
            <a:endParaRPr lang="en-US" altLang="zh-CN" sz="2000" dirty="0"/>
          </a:p>
        </p:txBody>
      </p:sp>
      <p:pic>
        <p:nvPicPr>
          <p:cNvPr id="12" name="图片 11"/>
          <p:cNvPicPr/>
          <p:nvPr/>
        </p:nvPicPr>
        <p:blipFill>
          <a:blip r:embed="rId3"/>
          <a:stretch>
            <a:fillRect/>
          </a:stretch>
        </p:blipFill>
        <p:spPr>
          <a:xfrm>
            <a:off x="6887294" y="1701602"/>
            <a:ext cx="4320480" cy="4179185"/>
          </a:xfrm>
          <a:prstGeom prst="rect">
            <a:avLst/>
          </a:prstGeom>
        </p:spPr>
      </p:pic>
    </p:spTree>
    <p:extLst>
      <p:ext uri="{BB962C8B-B14F-4D97-AF65-F5344CB8AC3E}">
        <p14:creationId xmlns:p14="http://schemas.microsoft.com/office/powerpoint/2010/main" val="2884962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4583037" y="2421682"/>
            <a:ext cx="6408713" cy="1938992"/>
          </a:xfrm>
          <a:prstGeom prst="rect">
            <a:avLst/>
          </a:prstGeom>
        </p:spPr>
        <p:txBody>
          <a:bodyPr wrap="square">
            <a:spAutoFit/>
          </a:bodyPr>
          <a:lstStyle/>
          <a:p>
            <a:pPr>
              <a:lnSpc>
                <a:spcPct val="150000"/>
              </a:lnSpc>
            </a:pP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数据清洗</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是一项复杂且繁琐的工作，同时也是数据分析整个过程中最为重要的环节，它主要通过一些处理方法将脏数据清洗“干净”，使数据具有完整性、唯一性、权威性、合法性、一致性等特点，</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提高数据的质量</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endPar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3" name="矩形 2"/>
          <p:cNvSpPr/>
          <p:nvPr/>
        </p:nvSpPr>
        <p:spPr>
          <a:xfrm>
            <a:off x="4583037" y="4509914"/>
            <a:ext cx="6275306" cy="923330"/>
          </a:xfrm>
          <a:prstGeom prst="rect">
            <a:avLst/>
          </a:prstGeom>
          <a:ln>
            <a:solidFill>
              <a:srgbClr val="1369B2"/>
            </a:solidFill>
          </a:ln>
        </p:spPr>
        <p:txBody>
          <a:bodyPr wrap="square">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rPr>
              <a:t>※ </a:t>
            </a:r>
            <a:r>
              <a:rPr lang="zh-CN" altLang="zh-CN"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脏数据在这里指的是对实际业务没有实际意义、格式非法、不在指定范围内的数据，包括</a:t>
            </a:r>
            <a:r>
              <a:rPr lang="zh-CN" altLang="zh-CN" sz="1800" kern="0" dirty="0">
                <a:solidFill>
                  <a:srgbClr val="1369B2"/>
                </a:solidFill>
                <a:latin typeface="宋体" panose="02010600030101010101" pitchFamily="2" charset="-122"/>
                <a:ea typeface="宋体" panose="02010600030101010101" pitchFamily="2" charset="-122"/>
                <a:cs typeface="宋体" panose="02010600030101010101" pitchFamily="2" charset="-122"/>
              </a:rPr>
              <a:t>缺失值</a:t>
            </a:r>
            <a:r>
              <a:rPr lang="zh-CN" altLang="zh-CN"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a:t>
            </a:r>
            <a:r>
              <a:rPr lang="zh-CN" altLang="zh-CN" sz="1800" kern="0" dirty="0">
                <a:solidFill>
                  <a:srgbClr val="1369B2"/>
                </a:solidFill>
                <a:latin typeface="宋体" panose="02010600030101010101" pitchFamily="2" charset="-122"/>
                <a:ea typeface="宋体" panose="02010600030101010101" pitchFamily="2" charset="-122"/>
                <a:cs typeface="宋体" panose="02010600030101010101" pitchFamily="2" charset="-122"/>
              </a:rPr>
              <a:t>重复值</a:t>
            </a:r>
            <a:r>
              <a:rPr lang="zh-CN" altLang="zh-CN"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a:t>
            </a:r>
            <a:r>
              <a:rPr lang="zh-CN" altLang="zh-CN" sz="1800" kern="0" dirty="0">
                <a:solidFill>
                  <a:srgbClr val="1369B2"/>
                </a:solidFill>
                <a:latin typeface="宋体" panose="02010600030101010101" pitchFamily="2" charset="-122"/>
                <a:ea typeface="宋体" panose="02010600030101010101" pitchFamily="2" charset="-122"/>
                <a:cs typeface="宋体" panose="02010600030101010101" pitchFamily="2" charset="-122"/>
              </a:rPr>
              <a:t>异常值</a:t>
            </a:r>
            <a:r>
              <a:rPr lang="zh-CN" altLang="zh-CN"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等</a:t>
            </a:r>
            <a:r>
              <a:rPr lang="zh-CN" altLang="en-US"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a:t>
            </a:r>
            <a:endParaRPr lang="zh-CN" altLang="zh-CN" sz="1800" kern="0" dirty="0">
              <a:solidFill>
                <a:srgbClr val="595959"/>
              </a:solidFill>
              <a:latin typeface="宋体" panose="02010600030101010101" pitchFamily="2" charset="-122"/>
              <a:ea typeface="宋体" panose="02010600030101010101" pitchFamily="2" charset="-122"/>
              <a:cs typeface="宋体" panose="02010600030101010101" pitchFamily="2" charset="-122"/>
            </a:endParaRPr>
          </a:p>
        </p:txBody>
      </p:sp>
      <p:pic>
        <p:nvPicPr>
          <p:cNvPr id="1032" name="Picture 8" descr="https://img1.baidu.com/it/u=1908017996,2206300113&amp;fm=253&amp;fmt=auto&amp;app=138&amp;f=JPEG?w=500&amp;h=674"/>
          <p:cNvPicPr>
            <a:picLocks noChangeAspect="1" noChangeArrowheads="1"/>
          </p:cNvPicPr>
          <p:nvPr/>
        </p:nvPicPr>
        <p:blipFill rotWithShape="1">
          <a:blip r:embed="rId3">
            <a:extLst>
              <a:ext uri="{28A0092B-C50C-407E-A947-70E740481C1C}">
                <a14:useLocalDpi xmlns:a14="http://schemas.microsoft.com/office/drawing/2010/main" val="0"/>
              </a:ext>
            </a:extLst>
          </a:blip>
          <a:srcRect l="19656" t="2242" r="12305" b="45040"/>
          <a:stretch/>
        </p:blipFill>
        <p:spPr bwMode="auto">
          <a:xfrm flipH="1">
            <a:off x="910630" y="2061642"/>
            <a:ext cx="3456384" cy="36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33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重塑分层索引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35B67392-3B14-8F0D-0FBB-9AD67337A2A8}"/>
              </a:ext>
            </a:extLst>
          </p:cNvPr>
          <p:cNvSpPr txBox="1"/>
          <p:nvPr/>
        </p:nvSpPr>
        <p:spPr>
          <a:xfrm>
            <a:off x="1276318" y="2925738"/>
            <a:ext cx="5034912" cy="1938992"/>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en-US" sz="2000" dirty="0"/>
              <a:t>分层索引</a:t>
            </a:r>
            <a:r>
              <a:rPr lang="zh-CN" altLang="zh-CN" sz="2000" dirty="0"/>
              <a:t>的重塑操作默认是对内层索引进行旋转，当需要</a:t>
            </a:r>
            <a:r>
              <a:rPr lang="zh-CN" altLang="zh-CN" sz="2000" dirty="0">
                <a:solidFill>
                  <a:srgbClr val="1369B2"/>
                </a:solidFill>
              </a:rPr>
              <a:t>对</a:t>
            </a:r>
            <a:r>
              <a:rPr lang="zh-CN" altLang="en-US" sz="2000" dirty="0">
                <a:solidFill>
                  <a:srgbClr val="1369B2"/>
                </a:solidFill>
              </a:rPr>
              <a:t>分层索引</a:t>
            </a:r>
            <a:r>
              <a:rPr lang="zh-CN" altLang="zh-CN" sz="2000" dirty="0">
                <a:solidFill>
                  <a:srgbClr val="1369B2"/>
                </a:solidFill>
              </a:rPr>
              <a:t>的外层索引进行旋转</a:t>
            </a:r>
            <a:r>
              <a:rPr lang="zh-CN" altLang="zh-CN" sz="2000" dirty="0"/>
              <a:t>时，</a:t>
            </a:r>
            <a:r>
              <a:rPr lang="zh-CN" altLang="zh-CN" sz="2000" dirty="0">
                <a:solidFill>
                  <a:srgbClr val="1369B2"/>
                </a:solidFill>
              </a:rPr>
              <a:t>需要将</a:t>
            </a:r>
            <a:r>
              <a:rPr lang="en-US" altLang="zh-CN" sz="2000" dirty="0">
                <a:solidFill>
                  <a:srgbClr val="1369B2"/>
                </a:solidFill>
              </a:rPr>
              <a:t>stack()</a:t>
            </a:r>
            <a:r>
              <a:rPr lang="zh-CN" altLang="zh-CN" sz="2000" dirty="0">
                <a:solidFill>
                  <a:srgbClr val="1369B2"/>
                </a:solidFill>
              </a:rPr>
              <a:t>方法中</a:t>
            </a:r>
            <a:r>
              <a:rPr lang="en-US" altLang="zh-CN" sz="2000" dirty="0" err="1">
                <a:solidFill>
                  <a:srgbClr val="1369B2"/>
                </a:solidFill>
              </a:rPr>
              <a:t>leve</a:t>
            </a:r>
            <a:r>
              <a:rPr lang="zh-CN" altLang="zh-CN" sz="2000" dirty="0">
                <a:solidFill>
                  <a:srgbClr val="1369B2"/>
                </a:solidFill>
              </a:rPr>
              <a:t>参数的值设置为</a:t>
            </a:r>
            <a:r>
              <a:rPr lang="en-US" altLang="zh-CN" sz="2000" dirty="0">
                <a:solidFill>
                  <a:srgbClr val="1369B2"/>
                </a:solidFill>
              </a:rPr>
              <a:t>0</a:t>
            </a:r>
            <a:r>
              <a:rPr lang="zh-CN" altLang="zh-CN" sz="2000" dirty="0"/>
              <a:t>即可。 </a:t>
            </a:r>
            <a:r>
              <a:rPr lang="en-US" altLang="zh-CN" sz="2000" dirty="0"/>
              <a:t> </a:t>
            </a:r>
            <a:endParaRPr lang="zh-CN" altLang="zh-CN" sz="2000" dirty="0"/>
          </a:p>
        </p:txBody>
      </p:sp>
      <p:pic>
        <p:nvPicPr>
          <p:cNvPr id="6" name="图片 5"/>
          <p:cNvPicPr/>
          <p:nvPr/>
        </p:nvPicPr>
        <p:blipFill>
          <a:blip r:embed="rId3"/>
          <a:stretch>
            <a:fillRect/>
          </a:stretch>
        </p:blipFill>
        <p:spPr>
          <a:xfrm>
            <a:off x="6743278" y="1773610"/>
            <a:ext cx="4536504" cy="4116152"/>
          </a:xfrm>
          <a:prstGeom prst="rect">
            <a:avLst/>
          </a:prstGeom>
        </p:spPr>
      </p:pic>
    </p:spTree>
    <p:extLst>
      <p:ext uri="{BB962C8B-B14F-4D97-AF65-F5344CB8AC3E}">
        <p14:creationId xmlns:p14="http://schemas.microsoft.com/office/powerpoint/2010/main" val="3028593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轴向旋转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34967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386536"/>
            <a:ext cx="3737363" cy="923330"/>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掌握轴向旋转的方式，能够通过</a:t>
            </a:r>
            <a:r>
              <a:rPr lang="en-US" altLang="zh-CN" sz="1800" dirty="0">
                <a:solidFill>
                  <a:srgbClr val="1369B2"/>
                </a:solidFill>
                <a:latin typeface="微软雅黑" panose="020B0503020204020204" pitchFamily="34" charset="-122"/>
                <a:ea typeface="微软雅黑" panose="020B0503020204020204" pitchFamily="34" charset="-122"/>
                <a:cs typeface="+mn-ea"/>
              </a:rPr>
              <a:t>pivot()</a:t>
            </a:r>
            <a:r>
              <a:rPr lang="zh-CN" altLang="zh-CN" sz="1800" dirty="0">
                <a:solidFill>
                  <a:srgbClr val="1369B2"/>
                </a:solidFill>
                <a:latin typeface="微软雅黑" panose="020B0503020204020204" pitchFamily="34" charset="-122"/>
                <a:ea typeface="微软雅黑" panose="020B0503020204020204" pitchFamily="34" charset="-122"/>
                <a:cs typeface="+mn-ea"/>
              </a:rPr>
              <a:t>方法</a:t>
            </a:r>
            <a:r>
              <a:rPr lang="zh-CN" altLang="en-US" sz="1800" dirty="0">
                <a:solidFill>
                  <a:srgbClr val="595959"/>
                </a:solidFill>
                <a:latin typeface="微软雅黑" panose="020B0503020204020204" pitchFamily="34" charset="-122"/>
                <a:ea typeface="微软雅黑" panose="020B0503020204020204" pitchFamily="34" charset="-122"/>
                <a:cs typeface="+mn-ea"/>
              </a:rPr>
              <a:t>实现轴向旋转的操作</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272965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343750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轴向旋转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21545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场景举例</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9" name="图片 8"/>
          <p:cNvPicPr/>
          <p:nvPr/>
        </p:nvPicPr>
        <p:blipFill>
          <a:blip r:embed="rId3"/>
          <a:stretch>
            <a:fillRect/>
          </a:stretch>
        </p:blipFill>
        <p:spPr>
          <a:xfrm>
            <a:off x="1486694" y="2349674"/>
            <a:ext cx="3888432" cy="2829634"/>
          </a:xfrm>
          <a:prstGeom prst="rect">
            <a:avLst/>
          </a:prstGeom>
        </p:spPr>
      </p:pic>
      <p:pic>
        <p:nvPicPr>
          <p:cNvPr id="10" name="图片 9"/>
          <p:cNvPicPr/>
          <p:nvPr/>
        </p:nvPicPr>
        <p:blipFill>
          <a:blip r:embed="rId4"/>
          <a:stretch>
            <a:fillRect/>
          </a:stretch>
        </p:blipFill>
        <p:spPr>
          <a:xfrm>
            <a:off x="6023198" y="3883164"/>
            <a:ext cx="5311206" cy="1296144"/>
          </a:xfrm>
          <a:prstGeom prst="rect">
            <a:avLst/>
          </a:prstGeom>
        </p:spPr>
      </p:pic>
      <p:grpSp>
        <p:nvGrpSpPr>
          <p:cNvPr id="12" name="组合 11"/>
          <p:cNvGrpSpPr/>
          <p:nvPr/>
        </p:nvGrpSpPr>
        <p:grpSpPr>
          <a:xfrm>
            <a:off x="1558702" y="5374010"/>
            <a:ext cx="3744415" cy="916730"/>
            <a:chOff x="5447134" y="5446019"/>
            <a:chExt cx="1627975" cy="916730"/>
          </a:xfrm>
        </p:grpSpPr>
        <p:sp>
          <p:nvSpPr>
            <p:cNvPr id="15" name="矩形标注 14">
              <a:extLst>
                <a:ext uri="{FF2B5EF4-FFF2-40B4-BE49-F238E27FC236}">
                  <a16:creationId xmlns:a16="http://schemas.microsoft.com/office/drawing/2014/main" id="{2DD36134-4B9C-75E2-A84F-506C84C246CB}"/>
                </a:ext>
              </a:extLst>
            </p:cNvPr>
            <p:cNvSpPr/>
            <p:nvPr/>
          </p:nvSpPr>
          <p:spPr>
            <a:xfrm>
              <a:off x="5447134" y="5446019"/>
              <a:ext cx="1627975" cy="916730"/>
            </a:xfrm>
            <a:prstGeom prst="wedgeRectCallout">
              <a:avLst>
                <a:gd name="adj1" fmla="val -20178"/>
                <a:gd name="adj2" fmla="val -8376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5C2B2685-DAA3-969A-369C-E6BBAFDE9C01}"/>
                </a:ext>
              </a:extLst>
            </p:cNvPr>
            <p:cNvSpPr txBox="1"/>
            <p:nvPr/>
          </p:nvSpPr>
          <p:spPr>
            <a:xfrm>
              <a:off x="5529371" y="5488885"/>
              <a:ext cx="1463501" cy="830997"/>
            </a:xfrm>
            <a:prstGeom prst="rect">
              <a:avLst/>
            </a:prstGeom>
            <a:noFill/>
          </p:spPr>
          <p:txBody>
            <a:bodyPr wrap="square" rtlCol="0">
              <a:spAutoFit/>
            </a:bodyPr>
            <a:lstStyle/>
            <a:p>
              <a:pPr algn="ctr">
                <a:lnSpc>
                  <a:spcPct val="150000"/>
                </a:lnSpc>
              </a:pP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这张表格无法快速比较</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同一款商品在活动前后的</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价格浮动情况</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grpSp>
      <p:grpSp>
        <p:nvGrpSpPr>
          <p:cNvPr id="17" name="组合 16"/>
          <p:cNvGrpSpPr/>
          <p:nvPr/>
        </p:nvGrpSpPr>
        <p:grpSpPr>
          <a:xfrm>
            <a:off x="6887294" y="5374010"/>
            <a:ext cx="3744415" cy="916730"/>
            <a:chOff x="5447134" y="5446019"/>
            <a:chExt cx="1627975" cy="916730"/>
          </a:xfrm>
        </p:grpSpPr>
        <p:sp>
          <p:nvSpPr>
            <p:cNvPr id="18" name="矩形标注 17">
              <a:extLst>
                <a:ext uri="{FF2B5EF4-FFF2-40B4-BE49-F238E27FC236}">
                  <a16:creationId xmlns:a16="http://schemas.microsoft.com/office/drawing/2014/main" id="{2DD36134-4B9C-75E2-A84F-506C84C246CB}"/>
                </a:ext>
              </a:extLst>
            </p:cNvPr>
            <p:cNvSpPr/>
            <p:nvPr/>
          </p:nvSpPr>
          <p:spPr>
            <a:xfrm>
              <a:off x="5447134" y="5446019"/>
              <a:ext cx="1627975" cy="916730"/>
            </a:xfrm>
            <a:prstGeom prst="wedgeRectCallout">
              <a:avLst>
                <a:gd name="adj1" fmla="val -20178"/>
                <a:gd name="adj2" fmla="val -8376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5C2B2685-DAA3-969A-369C-E6BBAFDE9C01}"/>
                </a:ext>
              </a:extLst>
            </p:cNvPr>
            <p:cNvSpPr txBox="1"/>
            <p:nvPr/>
          </p:nvSpPr>
          <p:spPr>
            <a:xfrm>
              <a:off x="5576331" y="5488885"/>
              <a:ext cx="1369580" cy="830997"/>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这张表格可以</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快速</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比较</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同一款商品在活动前后的</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价格浮动情况</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2581952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轴向旋转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21545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语法格式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1301370" y="2155716"/>
            <a:ext cx="9560028" cy="1015663"/>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中提供了</a:t>
            </a:r>
            <a:r>
              <a:rPr lang="en-US" altLang="zh-CN" sz="2000" kern="0" dirty="0">
                <a:solidFill>
                  <a:srgbClr val="1369B2"/>
                </a:solidFill>
                <a:latin typeface="Microsoft YaHei" panose="020B0503020204020204" pitchFamily="34" charset="-122"/>
                <a:ea typeface="Microsoft YaHei" panose="020B0503020204020204" pitchFamily="34" charset="-122"/>
              </a:rPr>
              <a:t>pivot()</a:t>
            </a:r>
            <a:r>
              <a:rPr lang="zh-CN" altLang="zh-CN" sz="2000" kern="0" dirty="0">
                <a:solidFill>
                  <a:srgbClr val="1369B2"/>
                </a:solidFill>
                <a:latin typeface="Microsoft YaHei" panose="020B0503020204020204" pitchFamily="34" charset="-122"/>
                <a:ea typeface="Microsoft YaHei" panose="020B0503020204020204" pitchFamily="34" charset="-122"/>
              </a:rPr>
              <a:t>方法</a:t>
            </a:r>
            <a:r>
              <a:rPr lang="zh-CN" altLang="zh-CN" sz="2000" kern="0" dirty="0">
                <a:solidFill>
                  <a:srgbClr val="595959"/>
                </a:solidFill>
                <a:latin typeface="Microsoft YaHei" panose="020B0503020204020204" pitchFamily="34" charset="-122"/>
                <a:ea typeface="Microsoft YaHei" panose="020B0503020204020204" pitchFamily="34" charset="-122"/>
              </a:rPr>
              <a:t>实现轴向旋转的功能，它会根据给定的行索引或列索引重新组织一个</a:t>
            </a:r>
            <a:r>
              <a:rPr lang="en-US" altLang="zh-CN" sz="2000" kern="0" dirty="0" err="1">
                <a:solidFill>
                  <a:srgbClr val="595959"/>
                </a:solidFill>
                <a:latin typeface="Microsoft YaHei" panose="020B0503020204020204" pitchFamily="34" charset="-122"/>
                <a:ea typeface="Microsoft YaHei" panose="020B0503020204020204" pitchFamily="34" charset="-122"/>
              </a:rPr>
              <a:t>DataFrame</a:t>
            </a:r>
            <a:r>
              <a:rPr lang="zh-CN" altLang="zh-CN" sz="2000" kern="0" dirty="0">
                <a:solidFill>
                  <a:srgbClr val="595959"/>
                </a:solidFill>
                <a:latin typeface="Microsoft YaHei" panose="020B0503020204020204" pitchFamily="34" charset="-122"/>
                <a:ea typeface="Microsoft YaHei" panose="020B0503020204020204" pitchFamily="34" charset="-122"/>
              </a:rPr>
              <a:t>类的对象</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361CAA81-0507-65DC-AD31-AFCAEBF8588E}"/>
              </a:ext>
            </a:extLst>
          </p:cNvPr>
          <p:cNvSpPr/>
          <p:nvPr/>
        </p:nvSpPr>
        <p:spPr>
          <a:xfrm>
            <a:off x="1287706" y="3178013"/>
            <a:ext cx="9560028" cy="79927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B9F3DCC8-58F8-42D9-C2A9-18C2C694DAF0}"/>
              </a:ext>
            </a:extLst>
          </p:cNvPr>
          <p:cNvSpPr txBox="1"/>
          <p:nvPr/>
        </p:nvSpPr>
        <p:spPr>
          <a:xfrm>
            <a:off x="1769501" y="3380393"/>
            <a:ext cx="8596438" cy="400494"/>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DataFrame.pivot</a:t>
            </a:r>
            <a:r>
              <a:rPr lang="en-US" altLang="zh-CN" sz="1800" dirty="0">
                <a:solidFill>
                  <a:srgbClr val="000000"/>
                </a:solidFill>
                <a:latin typeface="Courier New" panose="02070309020205020404" pitchFamily="49" charset="0"/>
                <a:ea typeface="宋体" panose="02010600030101010101" pitchFamily="2" charset="-122"/>
              </a:rPr>
              <a:t>(index=None, columns=None, values=None)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24" name="文本框 23">
            <a:extLst>
              <a:ext uri="{FF2B5EF4-FFF2-40B4-BE49-F238E27FC236}">
                <a16:creationId xmlns:a16="http://schemas.microsoft.com/office/drawing/2014/main" id="{DF0A659E-D95A-F0D1-47BF-28CAA877788D}"/>
              </a:ext>
            </a:extLst>
          </p:cNvPr>
          <p:cNvSpPr txBox="1"/>
          <p:nvPr/>
        </p:nvSpPr>
        <p:spPr>
          <a:xfrm>
            <a:off x="1301370" y="4038300"/>
            <a:ext cx="9546364" cy="1338828"/>
          </a:xfrm>
          <a:prstGeom prst="rect">
            <a:avLst/>
          </a:prstGeom>
          <a:noFill/>
        </p:spPr>
        <p:txBody>
          <a:bodyPr wrap="square">
            <a:spAutoFit/>
          </a:bodyPr>
          <a:lstStyle/>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index</a:t>
            </a:r>
            <a:r>
              <a:rPr lang="zh-CN" altLang="zh-CN" sz="1800" kern="0" dirty="0">
                <a:solidFill>
                  <a:srgbClr val="595959"/>
                </a:solidFill>
                <a:latin typeface="宋体" panose="02010600030101010101" pitchFamily="2" charset="-122"/>
                <a:ea typeface="宋体" panose="02010600030101010101" pitchFamily="2" charset="-122"/>
              </a:rPr>
              <a:t>：用于创建</a:t>
            </a:r>
            <a:r>
              <a:rPr lang="zh-CN" altLang="zh-CN" sz="1800" kern="0" dirty="0">
                <a:solidFill>
                  <a:srgbClr val="1369B2"/>
                </a:solidFill>
                <a:latin typeface="宋体" panose="02010600030101010101" pitchFamily="2" charset="-122"/>
                <a:ea typeface="宋体" panose="02010600030101010101" pitchFamily="2" charset="-122"/>
              </a:rPr>
              <a:t>新对象的行索引</a:t>
            </a:r>
            <a:r>
              <a:rPr lang="zh-CN" altLang="zh-CN" sz="1800" kern="0" dirty="0">
                <a:solidFill>
                  <a:srgbClr val="595959"/>
                </a:solidFill>
                <a:latin typeface="宋体" panose="02010600030101010101" pitchFamily="2" charset="-122"/>
                <a:ea typeface="宋体" panose="02010600030101010101" pitchFamily="2" charset="-122"/>
              </a:rPr>
              <a:t>。如果未设置，则使用原对象的行索引。</a:t>
            </a: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columns</a:t>
            </a:r>
            <a:r>
              <a:rPr lang="zh-CN" altLang="zh-CN" sz="1800" kern="0" dirty="0">
                <a:solidFill>
                  <a:srgbClr val="595959"/>
                </a:solidFill>
                <a:latin typeface="宋体" panose="02010600030101010101" pitchFamily="2" charset="-122"/>
                <a:ea typeface="宋体" panose="02010600030101010101" pitchFamily="2" charset="-122"/>
              </a:rPr>
              <a:t>：用于创建</a:t>
            </a:r>
            <a:r>
              <a:rPr lang="zh-CN" altLang="zh-CN" sz="1800" kern="0" dirty="0">
                <a:solidFill>
                  <a:srgbClr val="1369B2"/>
                </a:solidFill>
                <a:latin typeface="宋体" panose="02010600030101010101" pitchFamily="2" charset="-122"/>
                <a:ea typeface="宋体" panose="02010600030101010101" pitchFamily="2" charset="-122"/>
              </a:rPr>
              <a:t>新对象的列索引</a:t>
            </a:r>
            <a:r>
              <a:rPr lang="zh-CN" altLang="zh-CN" sz="1800" kern="0" dirty="0">
                <a:solidFill>
                  <a:srgbClr val="595959"/>
                </a:solidFill>
                <a:latin typeface="宋体" panose="02010600030101010101" pitchFamily="2" charset="-122"/>
                <a:ea typeface="宋体" panose="02010600030101010101" pitchFamily="2" charset="-122"/>
              </a:rPr>
              <a:t>。如果未设置，则使用原对象的列索引。</a:t>
            </a: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values</a:t>
            </a:r>
            <a:r>
              <a:rPr lang="zh-CN" altLang="zh-CN" sz="1800" kern="0" dirty="0">
                <a:solidFill>
                  <a:srgbClr val="595959"/>
                </a:solidFill>
                <a:latin typeface="宋体" panose="02010600030101010101" pitchFamily="2" charset="-122"/>
                <a:ea typeface="宋体" panose="02010600030101010101" pitchFamily="2" charset="-122"/>
              </a:rPr>
              <a:t>：用于填充</a:t>
            </a:r>
            <a:r>
              <a:rPr lang="zh-CN" altLang="zh-CN" sz="1800" kern="0" dirty="0">
                <a:solidFill>
                  <a:srgbClr val="1369B2"/>
                </a:solidFill>
                <a:latin typeface="宋体" panose="02010600030101010101" pitchFamily="2" charset="-122"/>
                <a:ea typeface="宋体" panose="02010600030101010101" pitchFamily="2" charset="-122"/>
              </a:rPr>
              <a:t>新对象中的值</a:t>
            </a:r>
            <a:r>
              <a:rPr lang="zh-CN" altLang="zh-CN" sz="18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74227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数据转换</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11.4</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7418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面元划分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30425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掌握面元划分的方式，能够通过</a:t>
            </a:r>
            <a:r>
              <a:rPr lang="en-US" altLang="zh-CN" sz="1800" dirty="0">
                <a:solidFill>
                  <a:srgbClr val="1369B2"/>
                </a:solidFill>
                <a:latin typeface="微软雅黑" panose="020B0503020204020204" pitchFamily="34" charset="-122"/>
                <a:ea typeface="微软雅黑" panose="020B0503020204020204" pitchFamily="34" charset="-122"/>
                <a:cs typeface="+mn-ea"/>
              </a:rPr>
              <a:t>cut()</a:t>
            </a:r>
            <a:r>
              <a:rPr lang="zh-CN" altLang="zh-CN" sz="1800" dirty="0">
                <a:solidFill>
                  <a:srgbClr val="1369B2"/>
                </a:solidFill>
                <a:latin typeface="微软雅黑" panose="020B0503020204020204" pitchFamily="34" charset="-122"/>
                <a:ea typeface="微软雅黑" panose="020B0503020204020204" pitchFamily="34" charset="-122"/>
                <a:cs typeface="+mn-ea"/>
              </a:rPr>
              <a:t>函数</a:t>
            </a:r>
            <a:r>
              <a:rPr lang="zh-CN" altLang="en-US" sz="1800" dirty="0">
                <a:solidFill>
                  <a:srgbClr val="595959"/>
                </a:solidFill>
                <a:latin typeface="微软雅黑" panose="020B0503020204020204" pitchFamily="34" charset="-122"/>
                <a:ea typeface="微软雅黑" panose="020B0503020204020204" pitchFamily="34" charset="-122"/>
                <a:cs typeface="+mn-ea"/>
              </a:rPr>
              <a:t>实现面元划分的操作</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589163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35B67392-3B14-8F0D-0FBB-9AD67337A2A8}"/>
              </a:ext>
            </a:extLst>
          </p:cNvPr>
          <p:cNvSpPr txBox="1"/>
          <p:nvPr/>
        </p:nvSpPr>
        <p:spPr>
          <a:xfrm>
            <a:off x="1342678" y="2709714"/>
            <a:ext cx="4890896" cy="147732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t>面元划分是指</a:t>
            </a:r>
            <a:r>
              <a:rPr lang="zh-CN" altLang="zh-CN" sz="2000" dirty="0">
                <a:solidFill>
                  <a:srgbClr val="1369B2"/>
                </a:solidFill>
              </a:rPr>
              <a:t>连续数据被离散化处理</a:t>
            </a:r>
            <a:r>
              <a:rPr lang="zh-CN" altLang="zh-CN" sz="2000" dirty="0"/>
              <a:t>，</a:t>
            </a:r>
            <a:r>
              <a:rPr lang="zh-CN" altLang="zh-CN" sz="2000" dirty="0">
                <a:solidFill>
                  <a:srgbClr val="1369B2"/>
                </a:solidFill>
              </a:rPr>
              <a:t>按一定的映射关系划分为相应的面元</a:t>
            </a:r>
            <a:r>
              <a:rPr lang="zh-CN" altLang="zh-CN" sz="2000" dirty="0"/>
              <a:t>，这里的面元可以理解为区间。</a:t>
            </a:r>
            <a:endParaRPr lang="en-US" altLang="zh-CN" sz="2000" dirty="0"/>
          </a:p>
        </p:txBody>
      </p:sp>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面元划分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7031310" y="1687251"/>
            <a:ext cx="4032448" cy="4434258"/>
          </a:xfrm>
          <a:prstGeom prst="rect">
            <a:avLst/>
          </a:prstGeom>
          <a:noFill/>
          <a:ln>
            <a:noFill/>
          </a:ln>
        </p:spPr>
      </p:pic>
      <p:grpSp>
        <p:nvGrpSpPr>
          <p:cNvPr id="9" name="组合 8"/>
          <p:cNvGrpSpPr/>
          <p:nvPr/>
        </p:nvGrpSpPr>
        <p:grpSpPr>
          <a:xfrm>
            <a:off x="1342679" y="5054295"/>
            <a:ext cx="5184576" cy="1008112"/>
            <a:chOff x="5447134" y="5157987"/>
            <a:chExt cx="1627975" cy="1008112"/>
          </a:xfrm>
        </p:grpSpPr>
        <p:sp>
          <p:nvSpPr>
            <p:cNvPr id="10" name="矩形标注 9">
              <a:extLst>
                <a:ext uri="{FF2B5EF4-FFF2-40B4-BE49-F238E27FC236}">
                  <a16:creationId xmlns:a16="http://schemas.microsoft.com/office/drawing/2014/main" id="{2DD36134-4B9C-75E2-A84F-506C84C246CB}"/>
                </a:ext>
              </a:extLst>
            </p:cNvPr>
            <p:cNvSpPr/>
            <p:nvPr/>
          </p:nvSpPr>
          <p:spPr>
            <a:xfrm>
              <a:off x="5447134" y="5157987"/>
              <a:ext cx="1627975" cy="1008112"/>
            </a:xfrm>
            <a:prstGeom prst="wedgeRectCallout">
              <a:avLst>
                <a:gd name="adj1" fmla="val 64950"/>
                <a:gd name="adj2" fmla="val -3236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5C2B2685-DAA3-969A-369C-E6BBAFDE9C01}"/>
                </a:ext>
              </a:extLst>
            </p:cNvPr>
            <p:cNvSpPr txBox="1"/>
            <p:nvPr/>
          </p:nvSpPr>
          <p:spPr>
            <a:xfrm>
              <a:off x="5639325" y="5200378"/>
              <a:ext cx="1243592" cy="874407"/>
            </a:xfrm>
            <a:prstGeom prst="rect">
              <a:avLst/>
            </a:prstGeom>
            <a:noFill/>
          </p:spPr>
          <p:txBody>
            <a:bodyPr wrap="square" rtlCol="0">
              <a:spAutoFit/>
            </a:bodyPr>
            <a:lstStyle/>
            <a:p>
              <a:pPr algn="ctr">
                <a:lnSpc>
                  <a:spcPct val="150000"/>
                </a:lnSpc>
              </a:pP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左侧表格的每个数值对应着右侧表格中的一个面元。</a:t>
              </a:r>
              <a:endPar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40566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面元划分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21545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语法格式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文本框 12">
            <a:extLst>
              <a:ext uri="{FF2B5EF4-FFF2-40B4-BE49-F238E27FC236}">
                <a16:creationId xmlns:a16="http://schemas.microsoft.com/office/drawing/2014/main" id="{1E1BFBFC-8168-1953-8181-1D9657228AA6}"/>
              </a:ext>
            </a:extLst>
          </p:cNvPr>
          <p:cNvSpPr txBox="1"/>
          <p:nvPr/>
        </p:nvSpPr>
        <p:spPr>
          <a:xfrm>
            <a:off x="1301370" y="2155716"/>
            <a:ext cx="9560028" cy="1015663"/>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中使用</a:t>
            </a:r>
            <a:r>
              <a:rPr lang="en-US" altLang="zh-CN" sz="2000" kern="0" dirty="0">
                <a:solidFill>
                  <a:srgbClr val="1369B2"/>
                </a:solidFill>
                <a:latin typeface="Microsoft YaHei" panose="020B0503020204020204" pitchFamily="34" charset="-122"/>
                <a:ea typeface="Microsoft YaHei" panose="020B0503020204020204" pitchFamily="34" charset="-122"/>
              </a:rPr>
              <a:t>cut()</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zh-CN" sz="2000" kern="0" dirty="0">
                <a:solidFill>
                  <a:srgbClr val="595959"/>
                </a:solidFill>
                <a:latin typeface="Microsoft YaHei" panose="020B0503020204020204" pitchFamily="34" charset="-122"/>
                <a:ea typeface="Microsoft YaHei" panose="020B0503020204020204" pitchFamily="34" charset="-122"/>
              </a:rPr>
              <a:t>能够实现面元划分操作，</a:t>
            </a:r>
            <a:r>
              <a:rPr lang="en-US" altLang="zh-CN" sz="2000" kern="0" dirty="0">
                <a:solidFill>
                  <a:srgbClr val="595959"/>
                </a:solidFill>
                <a:latin typeface="Microsoft YaHei" panose="020B0503020204020204" pitchFamily="34" charset="-122"/>
                <a:ea typeface="Microsoft YaHei" panose="020B0503020204020204" pitchFamily="34" charset="-122"/>
              </a:rPr>
              <a:t>cut()</a:t>
            </a:r>
            <a:r>
              <a:rPr lang="zh-CN" altLang="zh-CN" sz="2000" kern="0" dirty="0">
                <a:solidFill>
                  <a:srgbClr val="595959"/>
                </a:solidFill>
                <a:latin typeface="Microsoft YaHei" panose="020B0503020204020204" pitchFamily="34" charset="-122"/>
                <a:ea typeface="Microsoft YaHei" panose="020B0503020204020204" pitchFamily="34" charset="-122"/>
              </a:rPr>
              <a:t>函数会采用等宽法对连续型数据进行离散化处理</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61CAA81-0507-65DC-AD31-AFCAEBF8588E}"/>
              </a:ext>
            </a:extLst>
          </p:cNvPr>
          <p:cNvSpPr/>
          <p:nvPr/>
        </p:nvSpPr>
        <p:spPr>
          <a:xfrm>
            <a:off x="1287706" y="3178013"/>
            <a:ext cx="9560028" cy="111587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B9F3DCC8-58F8-42D9-C2A9-18C2C694DAF0}"/>
              </a:ext>
            </a:extLst>
          </p:cNvPr>
          <p:cNvSpPr txBox="1"/>
          <p:nvPr/>
        </p:nvSpPr>
        <p:spPr>
          <a:xfrm>
            <a:off x="1769501" y="3380393"/>
            <a:ext cx="8596438" cy="719043"/>
          </a:xfrm>
          <a:prstGeom prst="rect">
            <a:avLst/>
          </a:prstGeom>
          <a:noFill/>
        </p:spPr>
        <p:txBody>
          <a:bodyPr wrap="square">
            <a:spAutoFit/>
          </a:bodyPr>
          <a:lstStyle/>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cut(x, bins, right=True, labels=None, </a:t>
            </a:r>
            <a:r>
              <a:rPr lang="en-US" altLang="zh-CN" sz="1800" dirty="0" err="1">
                <a:solidFill>
                  <a:srgbClr val="000000"/>
                </a:solidFill>
                <a:latin typeface="Courier New" panose="02070309020205020404" pitchFamily="49" charset="0"/>
                <a:ea typeface="宋体" panose="02010600030101010101" pitchFamily="2" charset="-122"/>
              </a:rPr>
              <a:t>retbins</a:t>
            </a:r>
            <a:r>
              <a:rPr lang="en-US" altLang="zh-CN" sz="1800" dirty="0">
                <a:solidFill>
                  <a:srgbClr val="000000"/>
                </a:solidFill>
                <a:latin typeface="Courier New" panose="02070309020205020404" pitchFamily="49" charset="0"/>
                <a:ea typeface="宋体" panose="02010600030101010101" pitchFamily="2" charset="-122"/>
              </a:rPr>
              <a:t>=False, precision=3, </a:t>
            </a:r>
            <a:r>
              <a:rPr lang="en-US" altLang="zh-CN" sz="1800" dirty="0" err="1">
                <a:solidFill>
                  <a:srgbClr val="000000"/>
                </a:solidFill>
                <a:latin typeface="Courier New" panose="02070309020205020404" pitchFamily="49" charset="0"/>
                <a:ea typeface="宋体" panose="02010600030101010101" pitchFamily="2" charset="-122"/>
              </a:rPr>
              <a:t>include_lowest</a:t>
            </a:r>
            <a:r>
              <a:rPr lang="en-US" altLang="zh-CN" sz="1800" dirty="0">
                <a:solidFill>
                  <a:srgbClr val="000000"/>
                </a:solidFill>
                <a:latin typeface="Courier New" panose="02070309020205020404" pitchFamily="49" charset="0"/>
                <a:ea typeface="宋体" panose="02010600030101010101" pitchFamily="2" charset="-122"/>
              </a:rPr>
              <a:t>=False, duplicates='raise', ordered=True)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6" name="文本框 15">
            <a:extLst>
              <a:ext uri="{FF2B5EF4-FFF2-40B4-BE49-F238E27FC236}">
                <a16:creationId xmlns:a16="http://schemas.microsoft.com/office/drawing/2014/main" id="{DF0A659E-D95A-F0D1-47BF-28CAA877788D}"/>
              </a:ext>
            </a:extLst>
          </p:cNvPr>
          <p:cNvSpPr txBox="1"/>
          <p:nvPr/>
        </p:nvSpPr>
        <p:spPr>
          <a:xfrm>
            <a:off x="1301370" y="4402737"/>
            <a:ext cx="9546364" cy="1754326"/>
          </a:xfrm>
          <a:prstGeom prst="rect">
            <a:avLst/>
          </a:prstGeom>
          <a:noFill/>
        </p:spPr>
        <p:txBody>
          <a:bodyPr wrap="square">
            <a:spAutoFit/>
          </a:bodyPr>
          <a:lstStyle/>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x</a:t>
            </a:r>
            <a:r>
              <a:rPr lang="zh-CN" altLang="zh-CN" sz="1800" kern="0" dirty="0">
                <a:solidFill>
                  <a:srgbClr val="595959"/>
                </a:solidFill>
                <a:latin typeface="宋体" panose="02010600030101010101" pitchFamily="2" charset="-122"/>
                <a:ea typeface="宋体" panose="02010600030101010101" pitchFamily="2" charset="-122"/>
              </a:rPr>
              <a:t>：表示面元划分的</a:t>
            </a:r>
            <a:r>
              <a:rPr lang="zh-CN" altLang="zh-CN" sz="1800" kern="0" dirty="0">
                <a:solidFill>
                  <a:srgbClr val="1369B2"/>
                </a:solidFill>
                <a:latin typeface="宋体" panose="02010600030101010101" pitchFamily="2" charset="-122"/>
                <a:ea typeface="宋体" panose="02010600030101010101" pitchFamily="2" charset="-122"/>
              </a:rPr>
              <a:t>连续数据</a:t>
            </a:r>
            <a:r>
              <a:rPr lang="zh-CN" altLang="zh-CN" sz="1800" kern="0" dirty="0">
                <a:solidFill>
                  <a:srgbClr val="595959"/>
                </a:solidFill>
                <a:latin typeface="宋体" panose="02010600030101010101" pitchFamily="2" charset="-122"/>
                <a:ea typeface="宋体" panose="02010600030101010101" pitchFamily="2" charset="-122"/>
              </a:rPr>
              <a:t>，可以取值为一维数组或</a:t>
            </a:r>
            <a:r>
              <a:rPr lang="en-US" altLang="zh-CN" sz="1800" kern="0" dirty="0">
                <a:solidFill>
                  <a:srgbClr val="595959"/>
                </a:solidFill>
                <a:latin typeface="宋体" panose="02010600030101010101" pitchFamily="2" charset="-122"/>
                <a:ea typeface="宋体" panose="02010600030101010101" pitchFamily="2" charset="-122"/>
              </a:rPr>
              <a:t>Series</a:t>
            </a:r>
            <a:r>
              <a:rPr lang="zh-CN" altLang="zh-CN" sz="1800" kern="0" dirty="0">
                <a:solidFill>
                  <a:srgbClr val="595959"/>
                </a:solidFill>
                <a:latin typeface="宋体" panose="02010600030101010101" pitchFamily="2" charset="-122"/>
                <a:ea typeface="宋体" panose="02010600030101010101" pitchFamily="2" charset="-122"/>
              </a:rPr>
              <a:t>类对象。</a:t>
            </a:r>
          </a:p>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bins</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划分面元的依据</a:t>
            </a:r>
            <a:r>
              <a:rPr lang="zh-CN" altLang="zh-CN" sz="1800" kern="0" dirty="0">
                <a:solidFill>
                  <a:srgbClr val="595959"/>
                </a:solidFill>
                <a:latin typeface="宋体" panose="02010600030101010101" pitchFamily="2" charset="-122"/>
                <a:ea typeface="宋体" panose="02010600030101010101" pitchFamily="2" charset="-122"/>
              </a:rPr>
              <a:t>。若为</a:t>
            </a:r>
            <a:r>
              <a:rPr lang="en-US" altLang="zh-CN" sz="1800" kern="0" dirty="0" err="1">
                <a:solidFill>
                  <a:srgbClr val="595959"/>
                </a:solidFill>
                <a:latin typeface="宋体" panose="02010600030101010101" pitchFamily="2" charset="-122"/>
                <a:ea typeface="宋体" panose="02010600030101010101" pitchFamily="2" charset="-122"/>
              </a:rPr>
              <a:t>int</a:t>
            </a:r>
            <a:r>
              <a:rPr lang="zh-CN" altLang="zh-CN" sz="1800" kern="0" dirty="0">
                <a:solidFill>
                  <a:srgbClr val="595959"/>
                </a:solidFill>
                <a:latin typeface="宋体" panose="02010600030101010101" pitchFamily="2" charset="-122"/>
                <a:ea typeface="宋体" panose="02010600030101010101" pitchFamily="2" charset="-122"/>
              </a:rPr>
              <a:t>类型的值，则代表面元的数目；若为</a:t>
            </a:r>
            <a:r>
              <a:rPr lang="en-US" altLang="zh-CN" sz="1800" kern="0" dirty="0">
                <a:solidFill>
                  <a:srgbClr val="595959"/>
                </a:solidFill>
                <a:latin typeface="宋体" panose="02010600030101010101" pitchFamily="2" charset="-122"/>
                <a:ea typeface="宋体" panose="02010600030101010101" pitchFamily="2" charset="-122"/>
              </a:rPr>
              <a:t>list</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tuple</a:t>
            </a:r>
            <a:r>
              <a:rPr lang="zh-CN" altLang="zh-CN" sz="1800" kern="0" dirty="0">
                <a:solidFill>
                  <a:srgbClr val="595959"/>
                </a:solidFill>
                <a:latin typeface="宋体" panose="02010600030101010101" pitchFamily="2" charset="-122"/>
                <a:ea typeface="宋体" panose="02010600030101010101" pitchFamily="2" charset="-122"/>
              </a:rPr>
              <a:t>、</a:t>
            </a:r>
            <a:r>
              <a:rPr lang="en-US" altLang="zh-CN" sz="1800" kern="0" dirty="0">
                <a:solidFill>
                  <a:srgbClr val="595959"/>
                </a:solidFill>
                <a:latin typeface="宋体" panose="02010600030101010101" pitchFamily="2" charset="-122"/>
                <a:ea typeface="宋体" panose="02010600030101010101" pitchFamily="2" charset="-122"/>
              </a:rPr>
              <a:t>array</a:t>
            </a:r>
            <a:r>
              <a:rPr lang="zh-CN" altLang="zh-CN" sz="1800" kern="0" dirty="0">
                <a:solidFill>
                  <a:srgbClr val="595959"/>
                </a:solidFill>
                <a:latin typeface="宋体" panose="02010600030101010101" pitchFamily="2" charset="-122"/>
                <a:ea typeface="宋体" panose="02010600030101010101" pitchFamily="2" charset="-122"/>
              </a:rPr>
              <a:t>类型的值，则代表划分的区间，每两个值的间隔为一个区间。</a:t>
            </a:r>
          </a:p>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right</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右端点是否为闭区间</a:t>
            </a:r>
            <a:r>
              <a:rPr lang="zh-CN" altLang="zh-CN" sz="1800" kern="0" dirty="0">
                <a:solidFill>
                  <a:srgbClr val="595959"/>
                </a:solidFill>
                <a:latin typeface="宋体" panose="02010600030101010101" pitchFamily="2" charset="-122"/>
                <a:ea typeface="宋体" panose="02010600030101010101" pitchFamily="2" charset="-122"/>
              </a:rPr>
              <a:t>，默认为</a:t>
            </a:r>
            <a:r>
              <a:rPr lang="en-US" altLang="zh-CN" sz="1800" kern="0" dirty="0">
                <a:solidFill>
                  <a:srgbClr val="595959"/>
                </a:solidFill>
                <a:latin typeface="宋体" panose="02010600030101010101" pitchFamily="2" charset="-122"/>
                <a:ea typeface="宋体" panose="02010600030101010101" pitchFamily="2" charset="-122"/>
              </a:rPr>
              <a:t>True</a:t>
            </a:r>
            <a:r>
              <a:rPr lang="zh-CN" altLang="zh-CN" sz="18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659481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面元划分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21545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语法格式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文本框 12">
            <a:extLst>
              <a:ext uri="{FF2B5EF4-FFF2-40B4-BE49-F238E27FC236}">
                <a16:creationId xmlns:a16="http://schemas.microsoft.com/office/drawing/2014/main" id="{1E1BFBFC-8168-1953-8181-1D9657228AA6}"/>
              </a:ext>
            </a:extLst>
          </p:cNvPr>
          <p:cNvSpPr txBox="1"/>
          <p:nvPr/>
        </p:nvSpPr>
        <p:spPr>
          <a:xfrm>
            <a:off x="1301370" y="2155716"/>
            <a:ext cx="9560028" cy="1015663"/>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中使用</a:t>
            </a:r>
            <a:r>
              <a:rPr lang="en-US" altLang="zh-CN" sz="2000" kern="0" dirty="0">
                <a:solidFill>
                  <a:srgbClr val="1369B2"/>
                </a:solidFill>
                <a:latin typeface="Microsoft YaHei" panose="020B0503020204020204" pitchFamily="34" charset="-122"/>
                <a:ea typeface="Microsoft YaHei" panose="020B0503020204020204" pitchFamily="34" charset="-122"/>
              </a:rPr>
              <a:t>cut()</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zh-CN" sz="2000" kern="0" dirty="0">
                <a:solidFill>
                  <a:srgbClr val="595959"/>
                </a:solidFill>
                <a:latin typeface="Microsoft YaHei" panose="020B0503020204020204" pitchFamily="34" charset="-122"/>
                <a:ea typeface="Microsoft YaHei" panose="020B0503020204020204" pitchFamily="34" charset="-122"/>
              </a:rPr>
              <a:t>能够实现面元划分操作，</a:t>
            </a:r>
            <a:r>
              <a:rPr lang="en-US" altLang="zh-CN" sz="2000" kern="0" dirty="0">
                <a:solidFill>
                  <a:srgbClr val="595959"/>
                </a:solidFill>
                <a:latin typeface="Microsoft YaHei" panose="020B0503020204020204" pitchFamily="34" charset="-122"/>
                <a:ea typeface="Microsoft YaHei" panose="020B0503020204020204" pitchFamily="34" charset="-122"/>
              </a:rPr>
              <a:t>cut()</a:t>
            </a:r>
            <a:r>
              <a:rPr lang="zh-CN" altLang="zh-CN" sz="2000" kern="0" dirty="0">
                <a:solidFill>
                  <a:srgbClr val="595959"/>
                </a:solidFill>
                <a:latin typeface="Microsoft YaHei" panose="020B0503020204020204" pitchFamily="34" charset="-122"/>
                <a:ea typeface="Microsoft YaHei" panose="020B0503020204020204" pitchFamily="34" charset="-122"/>
              </a:rPr>
              <a:t>函数会采用等宽法对连续型数据进行离散化处理</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61CAA81-0507-65DC-AD31-AFCAEBF8588E}"/>
              </a:ext>
            </a:extLst>
          </p:cNvPr>
          <p:cNvSpPr/>
          <p:nvPr/>
        </p:nvSpPr>
        <p:spPr>
          <a:xfrm>
            <a:off x="1287706" y="3178013"/>
            <a:ext cx="9560028" cy="111587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B9F3DCC8-58F8-42D9-C2A9-18C2C694DAF0}"/>
              </a:ext>
            </a:extLst>
          </p:cNvPr>
          <p:cNvSpPr txBox="1"/>
          <p:nvPr/>
        </p:nvSpPr>
        <p:spPr>
          <a:xfrm>
            <a:off x="1769501" y="3380393"/>
            <a:ext cx="8596438" cy="719043"/>
          </a:xfrm>
          <a:prstGeom prst="rect">
            <a:avLst/>
          </a:prstGeom>
          <a:noFill/>
        </p:spPr>
        <p:txBody>
          <a:bodyPr wrap="square">
            <a:spAutoFit/>
          </a:bodyPr>
          <a:lstStyle/>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cut(x, bins, right=True, labels=None, </a:t>
            </a:r>
            <a:r>
              <a:rPr lang="en-US" altLang="zh-CN" sz="1800" dirty="0" err="1">
                <a:solidFill>
                  <a:srgbClr val="000000"/>
                </a:solidFill>
                <a:latin typeface="Courier New" panose="02070309020205020404" pitchFamily="49" charset="0"/>
                <a:ea typeface="宋体" panose="02010600030101010101" pitchFamily="2" charset="-122"/>
              </a:rPr>
              <a:t>retbins</a:t>
            </a:r>
            <a:r>
              <a:rPr lang="en-US" altLang="zh-CN" sz="1800" dirty="0">
                <a:solidFill>
                  <a:srgbClr val="000000"/>
                </a:solidFill>
                <a:latin typeface="Courier New" panose="02070309020205020404" pitchFamily="49" charset="0"/>
                <a:ea typeface="宋体" panose="02010600030101010101" pitchFamily="2" charset="-122"/>
              </a:rPr>
              <a:t>=False, precision=3, </a:t>
            </a:r>
            <a:r>
              <a:rPr lang="en-US" altLang="zh-CN" sz="1800" dirty="0" err="1">
                <a:solidFill>
                  <a:srgbClr val="000000"/>
                </a:solidFill>
                <a:latin typeface="Courier New" panose="02070309020205020404" pitchFamily="49" charset="0"/>
                <a:ea typeface="宋体" panose="02010600030101010101" pitchFamily="2" charset="-122"/>
              </a:rPr>
              <a:t>include_lowest</a:t>
            </a:r>
            <a:r>
              <a:rPr lang="en-US" altLang="zh-CN" sz="1800" dirty="0">
                <a:solidFill>
                  <a:srgbClr val="000000"/>
                </a:solidFill>
                <a:latin typeface="Courier New" panose="02070309020205020404" pitchFamily="49" charset="0"/>
                <a:ea typeface="宋体" panose="02010600030101010101" pitchFamily="2" charset="-122"/>
              </a:rPr>
              <a:t>=False, duplicates='raise', ordered=True)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6" name="文本框 15">
            <a:extLst>
              <a:ext uri="{FF2B5EF4-FFF2-40B4-BE49-F238E27FC236}">
                <a16:creationId xmlns:a16="http://schemas.microsoft.com/office/drawing/2014/main" id="{DF0A659E-D95A-F0D1-47BF-28CAA877788D}"/>
              </a:ext>
            </a:extLst>
          </p:cNvPr>
          <p:cNvSpPr txBox="1"/>
          <p:nvPr/>
        </p:nvSpPr>
        <p:spPr>
          <a:xfrm>
            <a:off x="1301370" y="4402737"/>
            <a:ext cx="9546364" cy="1754326"/>
          </a:xfrm>
          <a:prstGeom prst="rect">
            <a:avLst/>
          </a:prstGeom>
          <a:noFill/>
        </p:spPr>
        <p:txBody>
          <a:bodyPr wrap="square">
            <a:spAutoFit/>
          </a:bodyPr>
          <a:lstStyle/>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labels</a:t>
            </a:r>
            <a:r>
              <a:rPr lang="zh-CN" altLang="zh-CN" sz="1800" kern="0" dirty="0">
                <a:solidFill>
                  <a:srgbClr val="595959"/>
                </a:solidFill>
                <a:latin typeface="宋体" panose="02010600030101010101" pitchFamily="2" charset="-122"/>
                <a:ea typeface="宋体" panose="02010600030101010101" pitchFamily="2" charset="-122"/>
              </a:rPr>
              <a:t>：表示划分的</a:t>
            </a:r>
            <a:r>
              <a:rPr lang="zh-CN" altLang="zh-CN" sz="1800" kern="0" dirty="0">
                <a:solidFill>
                  <a:srgbClr val="1369B2"/>
                </a:solidFill>
                <a:latin typeface="宋体" panose="02010600030101010101" pitchFamily="2" charset="-122"/>
                <a:ea typeface="宋体" panose="02010600030101010101" pitchFamily="2" charset="-122"/>
              </a:rPr>
              <a:t>各区间的标签</a:t>
            </a:r>
            <a:r>
              <a:rPr lang="zh-CN" altLang="zh-CN" sz="1800" kern="0" dirty="0">
                <a:solidFill>
                  <a:srgbClr val="595959"/>
                </a:solidFill>
                <a:latin typeface="宋体" panose="02010600030101010101" pitchFamily="2" charset="-122"/>
                <a:ea typeface="宋体" panose="02010600030101010101" pitchFamily="2" charset="-122"/>
              </a:rPr>
              <a:t>。</a:t>
            </a:r>
          </a:p>
          <a:p>
            <a:pPr marL="285750" indent="-285750">
              <a:lnSpc>
                <a:spcPct val="150000"/>
              </a:lnSpc>
              <a:buFont typeface="Wingdings" panose="05000000000000000000"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retbins</a:t>
            </a:r>
            <a:r>
              <a:rPr lang="zh-CN" altLang="zh-CN" sz="1800" kern="0" dirty="0">
                <a:solidFill>
                  <a:srgbClr val="595959"/>
                </a:solidFill>
                <a:latin typeface="宋体" panose="02010600030101010101" pitchFamily="2" charset="-122"/>
                <a:ea typeface="宋体" panose="02010600030101010101" pitchFamily="2" charset="-122"/>
              </a:rPr>
              <a:t>：</a:t>
            </a:r>
            <a:r>
              <a:rPr lang="zh-CN" altLang="en-US" sz="1800" kern="0" dirty="0">
                <a:solidFill>
                  <a:srgbClr val="595959"/>
                </a:solidFill>
                <a:latin typeface="宋体" panose="02010600030101010101" pitchFamily="2" charset="-122"/>
                <a:ea typeface="宋体" panose="02010600030101010101" pitchFamily="2" charset="-122"/>
              </a:rPr>
              <a:t>表示</a:t>
            </a:r>
            <a:r>
              <a:rPr lang="zh-CN" altLang="en-US" sz="1800" kern="0" dirty="0">
                <a:solidFill>
                  <a:srgbClr val="1369B2"/>
                </a:solidFill>
                <a:latin typeface="宋体" panose="02010600030101010101" pitchFamily="2" charset="-122"/>
                <a:ea typeface="宋体" panose="02010600030101010101" pitchFamily="2" charset="-122"/>
              </a:rPr>
              <a:t>是否返回每个区间的边缘值</a:t>
            </a:r>
            <a:r>
              <a:rPr lang="zh-CN" altLang="en-US" sz="1800" kern="0" dirty="0">
                <a:solidFill>
                  <a:srgbClr val="595959"/>
                </a:solidFill>
                <a:latin typeface="宋体" panose="02010600030101010101" pitchFamily="2" charset="-122"/>
                <a:ea typeface="宋体" panose="02010600030101010101" pitchFamily="2" charset="-122"/>
              </a:rPr>
              <a:t>，默认值为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en-US" sz="1800" kern="0" dirty="0">
                <a:solidFill>
                  <a:srgbClr val="595959"/>
                </a:solidFill>
                <a:latin typeface="宋体" panose="02010600030101010101" pitchFamily="2" charset="-122"/>
                <a:ea typeface="宋体" panose="02010600030101010101" pitchFamily="2" charset="-122"/>
              </a:rPr>
              <a:t>，即不返回每个区间的边缘值。</a:t>
            </a:r>
            <a:endParaRPr lang="zh-CN" altLang="zh-CN" sz="1800" kern="0" dirty="0">
              <a:solidFill>
                <a:srgbClr val="595959"/>
              </a:solidFill>
              <a:latin typeface="宋体" panose="02010600030101010101" pitchFamily="2" charset="-122"/>
              <a:ea typeface="宋体" panose="02010600030101010101" pitchFamily="2" charset="-122"/>
            </a:endParaRPr>
          </a:p>
          <a:p>
            <a:pPr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precision</a:t>
            </a:r>
            <a:r>
              <a:rPr lang="zh-CN" altLang="zh-CN" sz="1800" kern="0" dirty="0">
                <a:solidFill>
                  <a:srgbClr val="595959"/>
                </a:solidFill>
                <a:latin typeface="宋体" panose="02010600030101010101" pitchFamily="2" charset="-122"/>
                <a:ea typeface="宋体" panose="02010600030101010101" pitchFamily="2" charset="-122"/>
              </a:rPr>
              <a:t>：用于确定</a:t>
            </a:r>
            <a:r>
              <a:rPr lang="zh-CN" altLang="zh-CN" sz="1800" kern="0" dirty="0">
                <a:solidFill>
                  <a:srgbClr val="1369B2"/>
                </a:solidFill>
                <a:latin typeface="宋体" panose="02010600030101010101" pitchFamily="2" charset="-122"/>
                <a:ea typeface="宋体" panose="02010600030101010101" pitchFamily="2" charset="-122"/>
              </a:rPr>
              <a:t>每个区间的边缘值的精度</a:t>
            </a:r>
            <a:r>
              <a:rPr lang="zh-CN" altLang="zh-CN" sz="1800" kern="0" dirty="0">
                <a:solidFill>
                  <a:srgbClr val="595959"/>
                </a:solidFill>
                <a:latin typeface="宋体" panose="02010600030101010101" pitchFamily="2" charset="-122"/>
                <a:ea typeface="宋体" panose="02010600030101010101" pitchFamily="2" charset="-122"/>
              </a:rPr>
              <a:t>，默认值为</a:t>
            </a:r>
            <a:r>
              <a:rPr lang="en-US" altLang="zh-CN" sz="1800" kern="0" dirty="0">
                <a:solidFill>
                  <a:srgbClr val="595959"/>
                </a:solidFill>
                <a:latin typeface="宋体" panose="02010600030101010101" pitchFamily="2" charset="-122"/>
                <a:ea typeface="宋体" panose="02010600030101010101" pitchFamily="2" charset="-122"/>
              </a:rPr>
              <a:t>3</a:t>
            </a:r>
            <a:r>
              <a:rPr lang="zh-CN" altLang="zh-CN" sz="1800" kern="0" dirty="0">
                <a:solidFill>
                  <a:srgbClr val="595959"/>
                </a:solidFill>
                <a:latin typeface="宋体" panose="02010600030101010101" pitchFamily="2" charset="-122"/>
                <a:ea typeface="宋体" panose="02010600030101010101" pitchFamily="2" charset="-122"/>
              </a:rPr>
              <a:t>。</a:t>
            </a:r>
          </a:p>
          <a:p>
            <a:pPr indent="-342900">
              <a:lnSpc>
                <a:spcPct val="15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include_lowest</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是否包含区间的左端点</a:t>
            </a:r>
            <a:r>
              <a:rPr lang="zh-CN" altLang="zh-CN" sz="1800" kern="0" dirty="0">
                <a:solidFill>
                  <a:srgbClr val="595959"/>
                </a:solidFill>
                <a:latin typeface="宋体" panose="02010600030101010101" pitchFamily="2" charset="-122"/>
                <a:ea typeface="宋体" panose="02010600030101010101" pitchFamily="2" charset="-122"/>
              </a:rPr>
              <a:t>，默认为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480420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面元划分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21545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语法格式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文本框 12">
            <a:extLst>
              <a:ext uri="{FF2B5EF4-FFF2-40B4-BE49-F238E27FC236}">
                <a16:creationId xmlns:a16="http://schemas.microsoft.com/office/drawing/2014/main" id="{1E1BFBFC-8168-1953-8181-1D9657228AA6}"/>
              </a:ext>
            </a:extLst>
          </p:cNvPr>
          <p:cNvSpPr txBox="1"/>
          <p:nvPr/>
        </p:nvSpPr>
        <p:spPr>
          <a:xfrm>
            <a:off x="1301370" y="2155716"/>
            <a:ext cx="9560028" cy="1015663"/>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pandas</a:t>
            </a:r>
            <a:r>
              <a:rPr lang="zh-CN" altLang="zh-CN" sz="2000" kern="0" dirty="0">
                <a:solidFill>
                  <a:srgbClr val="595959"/>
                </a:solidFill>
                <a:latin typeface="Microsoft YaHei" panose="020B0503020204020204" pitchFamily="34" charset="-122"/>
                <a:ea typeface="Microsoft YaHei" panose="020B0503020204020204" pitchFamily="34" charset="-122"/>
              </a:rPr>
              <a:t>中使用</a:t>
            </a:r>
            <a:r>
              <a:rPr lang="en-US" altLang="zh-CN" sz="2000" kern="0" dirty="0">
                <a:solidFill>
                  <a:srgbClr val="1369B2"/>
                </a:solidFill>
                <a:latin typeface="Microsoft YaHei" panose="020B0503020204020204" pitchFamily="34" charset="-122"/>
                <a:ea typeface="Microsoft YaHei" panose="020B0503020204020204" pitchFamily="34" charset="-122"/>
              </a:rPr>
              <a:t>cut()</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zh-CN" sz="2000" kern="0" dirty="0">
                <a:solidFill>
                  <a:srgbClr val="595959"/>
                </a:solidFill>
                <a:latin typeface="Microsoft YaHei" panose="020B0503020204020204" pitchFamily="34" charset="-122"/>
                <a:ea typeface="Microsoft YaHei" panose="020B0503020204020204" pitchFamily="34" charset="-122"/>
              </a:rPr>
              <a:t>能够实现面元划分操作，</a:t>
            </a:r>
            <a:r>
              <a:rPr lang="en-US" altLang="zh-CN" sz="2000" kern="0" dirty="0">
                <a:solidFill>
                  <a:srgbClr val="595959"/>
                </a:solidFill>
                <a:latin typeface="Microsoft YaHei" panose="020B0503020204020204" pitchFamily="34" charset="-122"/>
                <a:ea typeface="Microsoft YaHei" panose="020B0503020204020204" pitchFamily="34" charset="-122"/>
              </a:rPr>
              <a:t>cut()</a:t>
            </a:r>
            <a:r>
              <a:rPr lang="zh-CN" altLang="zh-CN" sz="2000" kern="0" dirty="0">
                <a:solidFill>
                  <a:srgbClr val="595959"/>
                </a:solidFill>
                <a:latin typeface="Microsoft YaHei" panose="020B0503020204020204" pitchFamily="34" charset="-122"/>
                <a:ea typeface="Microsoft YaHei" panose="020B0503020204020204" pitchFamily="34" charset="-122"/>
              </a:rPr>
              <a:t>函数会采用等宽法对连续型数据进行离散化处理</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61CAA81-0507-65DC-AD31-AFCAEBF8588E}"/>
              </a:ext>
            </a:extLst>
          </p:cNvPr>
          <p:cNvSpPr/>
          <p:nvPr/>
        </p:nvSpPr>
        <p:spPr>
          <a:xfrm>
            <a:off x="1287706" y="3178013"/>
            <a:ext cx="9560028" cy="111587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B9F3DCC8-58F8-42D9-C2A9-18C2C694DAF0}"/>
              </a:ext>
            </a:extLst>
          </p:cNvPr>
          <p:cNvSpPr txBox="1"/>
          <p:nvPr/>
        </p:nvSpPr>
        <p:spPr>
          <a:xfrm>
            <a:off x="1769501" y="3380393"/>
            <a:ext cx="8596438" cy="719043"/>
          </a:xfrm>
          <a:prstGeom prst="rect">
            <a:avLst/>
          </a:prstGeom>
          <a:noFill/>
        </p:spPr>
        <p:txBody>
          <a:bodyPr wrap="square">
            <a:spAutoFit/>
          </a:bodyPr>
          <a:lstStyle/>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cut(x, bins, right=True, labels=None, </a:t>
            </a:r>
            <a:r>
              <a:rPr lang="en-US" altLang="zh-CN" sz="1800" dirty="0" err="1">
                <a:solidFill>
                  <a:srgbClr val="000000"/>
                </a:solidFill>
                <a:latin typeface="Courier New" panose="02070309020205020404" pitchFamily="49" charset="0"/>
                <a:ea typeface="宋体" panose="02010600030101010101" pitchFamily="2" charset="-122"/>
              </a:rPr>
              <a:t>retbins</a:t>
            </a:r>
            <a:r>
              <a:rPr lang="en-US" altLang="zh-CN" sz="1800" dirty="0">
                <a:solidFill>
                  <a:srgbClr val="000000"/>
                </a:solidFill>
                <a:latin typeface="Courier New" panose="02070309020205020404" pitchFamily="49" charset="0"/>
                <a:ea typeface="宋体" panose="02010600030101010101" pitchFamily="2" charset="-122"/>
              </a:rPr>
              <a:t>=False, precision=3, </a:t>
            </a:r>
            <a:r>
              <a:rPr lang="en-US" altLang="zh-CN" sz="1800" dirty="0" err="1">
                <a:solidFill>
                  <a:srgbClr val="000000"/>
                </a:solidFill>
                <a:latin typeface="Courier New" panose="02070309020205020404" pitchFamily="49" charset="0"/>
                <a:ea typeface="宋体" panose="02010600030101010101" pitchFamily="2" charset="-122"/>
              </a:rPr>
              <a:t>include_lowest</a:t>
            </a:r>
            <a:r>
              <a:rPr lang="en-US" altLang="zh-CN" sz="1800" dirty="0">
                <a:solidFill>
                  <a:srgbClr val="000000"/>
                </a:solidFill>
                <a:latin typeface="Courier New" panose="02070309020205020404" pitchFamily="49" charset="0"/>
                <a:ea typeface="宋体" panose="02010600030101010101" pitchFamily="2" charset="-122"/>
              </a:rPr>
              <a:t>=False, duplicates='raise', ordered=True)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8" name="矩形 7"/>
          <p:cNvSpPr/>
          <p:nvPr/>
        </p:nvSpPr>
        <p:spPr>
          <a:xfrm>
            <a:off x="1301370" y="4497808"/>
            <a:ext cx="9546364" cy="757130"/>
          </a:xfrm>
          <a:prstGeom prst="rect">
            <a:avLst/>
          </a:prstGeom>
          <a:ln>
            <a:noFill/>
          </a:ln>
        </p:spPr>
        <p:txBody>
          <a:bodyPr wrap="square">
            <a:spAutoFit/>
          </a:bodyPr>
          <a:lstStyle/>
          <a:p>
            <a:pPr>
              <a:lnSpc>
                <a:spcPct val="120000"/>
              </a:lnSpc>
            </a:pPr>
            <a:r>
              <a:rPr lang="en-US" altLang="zh-CN"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 cut()</a:t>
            </a:r>
            <a:r>
              <a:rPr lang="zh-CN" altLang="zh-CN"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函数会返回一个</a:t>
            </a:r>
            <a:r>
              <a:rPr lang="en-US" altLang="zh-CN" sz="1800" kern="0" dirty="0">
                <a:solidFill>
                  <a:srgbClr val="1369B2"/>
                </a:solidFill>
                <a:latin typeface="宋体" panose="02010600030101010101" pitchFamily="2" charset="-122"/>
                <a:ea typeface="宋体" panose="02010600030101010101" pitchFamily="2" charset="-122"/>
                <a:cs typeface="宋体" panose="02010600030101010101" pitchFamily="2" charset="-122"/>
              </a:rPr>
              <a:t>Categorical</a:t>
            </a:r>
            <a:r>
              <a:rPr lang="zh-CN" altLang="zh-CN" sz="1800" kern="0" dirty="0">
                <a:solidFill>
                  <a:srgbClr val="1369B2"/>
                </a:solidFill>
                <a:latin typeface="宋体" panose="02010600030101010101" pitchFamily="2" charset="-122"/>
                <a:ea typeface="宋体" panose="02010600030101010101" pitchFamily="2" charset="-122"/>
                <a:cs typeface="宋体" panose="02010600030101010101" pitchFamily="2" charset="-122"/>
              </a:rPr>
              <a:t>类对象</a:t>
            </a:r>
            <a:r>
              <a:rPr lang="zh-CN" altLang="zh-CN"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，该对象可以被看作一个包含若干个面元名称的数组，通过</a:t>
            </a:r>
            <a:r>
              <a:rPr lang="en-US" altLang="zh-CN" sz="1800" kern="0" dirty="0">
                <a:solidFill>
                  <a:srgbClr val="1369B2"/>
                </a:solidFill>
                <a:latin typeface="宋体" panose="02010600030101010101" pitchFamily="2" charset="-122"/>
                <a:ea typeface="宋体" panose="02010600030101010101" pitchFamily="2" charset="-122"/>
                <a:cs typeface="宋体" panose="02010600030101010101" pitchFamily="2" charset="-122"/>
              </a:rPr>
              <a:t>categories</a:t>
            </a:r>
            <a:r>
              <a:rPr lang="zh-CN" altLang="zh-CN" sz="1800" kern="0" dirty="0">
                <a:solidFill>
                  <a:srgbClr val="1369B2"/>
                </a:solidFill>
                <a:latin typeface="宋体" panose="02010600030101010101" pitchFamily="2" charset="-122"/>
                <a:ea typeface="宋体" panose="02010600030101010101" pitchFamily="2" charset="-122"/>
                <a:cs typeface="宋体" panose="02010600030101010101" pitchFamily="2" charset="-122"/>
              </a:rPr>
              <a:t>属性</a:t>
            </a:r>
            <a:r>
              <a:rPr lang="zh-CN" altLang="zh-CN"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可以获取所有的分类，即每个数据对应的面元。</a:t>
            </a:r>
          </a:p>
        </p:txBody>
      </p:sp>
    </p:spTree>
    <p:extLst>
      <p:ext uri="{BB962C8B-B14F-4D97-AF65-F5344CB8AC3E}">
        <p14:creationId xmlns:p14="http://schemas.microsoft.com/office/powerpoint/2010/main" val="2427889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缺失值的检测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8A94A71B-0DDC-9662-2B12-E7ED94C37C44}"/>
              </a:ext>
            </a:extLst>
          </p:cNvPr>
          <p:cNvSpPr txBox="1"/>
          <p:nvPr/>
        </p:nvSpPr>
        <p:spPr>
          <a:xfrm>
            <a:off x="1414685" y="2261823"/>
            <a:ext cx="5832649" cy="147732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solidFill>
                  <a:srgbClr val="1369B2"/>
                </a:solidFill>
              </a:rPr>
              <a:t>缺失值</a:t>
            </a:r>
            <a:r>
              <a:rPr lang="zh-CN" altLang="zh-CN" sz="2000" dirty="0"/>
              <a:t>是指数据集中某个或某些属性的值是不完整的，产生的原因主要有收集数据的机器故障、人为失误或者有意隐瞒等</a:t>
            </a:r>
            <a:r>
              <a:rPr lang="zh-CN" altLang="en-US" sz="2000" dirty="0"/>
              <a:t>。</a:t>
            </a:r>
            <a:endParaRPr lang="en-US" altLang="zh-CN" sz="2000" dirty="0"/>
          </a:p>
        </p:txBody>
      </p:sp>
      <p:sp>
        <p:nvSpPr>
          <p:cNvPr id="7" name="矩形: 圆角 139">
            <a:extLst>
              <a:ext uri="{FF2B5EF4-FFF2-40B4-BE49-F238E27FC236}">
                <a16:creationId xmlns:a16="http://schemas.microsoft.com/office/drawing/2014/main" id="{C5854BD2-95A8-2615-D778-3A061C808512}"/>
              </a:ext>
            </a:extLst>
          </p:cNvPr>
          <p:cNvSpPr/>
          <p:nvPr/>
        </p:nvSpPr>
        <p:spPr>
          <a:xfrm>
            <a:off x="1276318" y="1540390"/>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概念</a:t>
            </a:r>
          </a:p>
        </p:txBody>
      </p:sp>
      <p:sp>
        <p:nvSpPr>
          <p:cNvPr id="8" name="文本框 7">
            <a:extLst>
              <a:ext uri="{FF2B5EF4-FFF2-40B4-BE49-F238E27FC236}">
                <a16:creationId xmlns:a16="http://schemas.microsoft.com/office/drawing/2014/main" id="{D88371D0-2D6B-88C7-C1F4-7ADC099113E9}"/>
              </a:ext>
            </a:extLst>
          </p:cNvPr>
          <p:cNvSpPr txBox="1"/>
          <p:nvPr/>
        </p:nvSpPr>
        <p:spPr>
          <a:xfrm>
            <a:off x="1414685" y="4808075"/>
            <a:ext cx="5832649" cy="961289"/>
          </a:xfrm>
          <a:prstGeom prst="rect">
            <a:avLst/>
          </a:prstGeom>
          <a:noFill/>
        </p:spPr>
        <p:txBody>
          <a:bodyPr wrap="square">
            <a:spAutoFit/>
          </a:bodyPr>
          <a:lstStyle>
            <a:defPPr>
              <a:defRPr lang="zh-CN"/>
            </a:defPPr>
            <a:lvl1pPr indent="0">
              <a:lnSpc>
                <a:spcPct val="150000"/>
              </a:lnSpc>
              <a:defRPr sz="2000" kern="0">
                <a:solidFill>
                  <a:srgbClr val="1369B2"/>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r>
              <a:rPr lang="zh-CN" altLang="zh-CN" dirty="0">
                <a:solidFill>
                  <a:srgbClr val="595959"/>
                </a:solidFill>
              </a:rPr>
              <a:t>在</a:t>
            </a:r>
            <a:r>
              <a:rPr lang="en-US" altLang="zh-CN" dirty="0">
                <a:solidFill>
                  <a:srgbClr val="595959"/>
                </a:solidFill>
              </a:rPr>
              <a:t>pandas</a:t>
            </a:r>
            <a:r>
              <a:rPr lang="zh-CN" altLang="zh-CN" dirty="0">
                <a:solidFill>
                  <a:srgbClr val="595959"/>
                </a:solidFill>
              </a:rPr>
              <a:t>中，缺失值一般使用</a:t>
            </a:r>
            <a:r>
              <a:rPr lang="en-US" altLang="zh-CN" dirty="0">
                <a:solidFill>
                  <a:srgbClr val="595959"/>
                </a:solidFill>
              </a:rPr>
              <a:t>None</a:t>
            </a:r>
            <a:r>
              <a:rPr lang="zh-CN" altLang="zh-CN" dirty="0">
                <a:solidFill>
                  <a:srgbClr val="595959"/>
                </a:solidFill>
              </a:rPr>
              <a:t>或</a:t>
            </a:r>
            <a:r>
              <a:rPr lang="en-US" altLang="zh-CN" dirty="0" err="1">
                <a:solidFill>
                  <a:srgbClr val="595959"/>
                </a:solidFill>
              </a:rPr>
              <a:t>np.nan</a:t>
            </a:r>
            <a:r>
              <a:rPr lang="zh-CN" altLang="zh-CN" dirty="0">
                <a:solidFill>
                  <a:srgbClr val="595959"/>
                </a:solidFill>
              </a:rPr>
              <a:t>表示，</a:t>
            </a:r>
            <a:r>
              <a:rPr lang="zh-CN" altLang="zh-CN" dirty="0"/>
              <a:t>统一标记为</a:t>
            </a:r>
            <a:r>
              <a:rPr lang="en-US" altLang="zh-CN" dirty="0" err="1"/>
              <a:t>NaN</a:t>
            </a:r>
            <a:r>
              <a:rPr lang="zh-CN" altLang="zh-CN" dirty="0">
                <a:solidFill>
                  <a:srgbClr val="595959"/>
                </a:solidFill>
              </a:rPr>
              <a:t>。</a:t>
            </a:r>
          </a:p>
        </p:txBody>
      </p:sp>
      <p:sp>
        <p:nvSpPr>
          <p:cNvPr id="11" name="矩形: 圆角 139">
            <a:extLst>
              <a:ext uri="{FF2B5EF4-FFF2-40B4-BE49-F238E27FC236}">
                <a16:creationId xmlns:a16="http://schemas.microsoft.com/office/drawing/2014/main" id="{390D1F9B-2A91-378E-9D78-4F60EFF502E1}"/>
              </a:ext>
            </a:extLst>
          </p:cNvPr>
          <p:cNvSpPr/>
          <p:nvPr/>
        </p:nvSpPr>
        <p:spPr>
          <a:xfrm>
            <a:off x="1309941" y="4077866"/>
            <a:ext cx="201547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表示方式</a:t>
            </a:r>
          </a:p>
        </p:txBody>
      </p:sp>
      <p:pic>
        <p:nvPicPr>
          <p:cNvPr id="12" name="图片 11">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100106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哑变量处理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493690"/>
            <a:ext cx="4590731" cy="2592288"/>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530552"/>
            <a:ext cx="3737363" cy="1338828"/>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595959"/>
                </a:solidFill>
                <a:latin typeface="微软雅黑" panose="020B0503020204020204" pitchFamily="34" charset="-122"/>
                <a:ea typeface="微软雅黑" panose="020B0503020204020204" pitchFamily="34" charset="-122"/>
                <a:cs typeface="+mn-ea"/>
              </a:rPr>
              <a:t>哑变量处理</a:t>
            </a:r>
            <a:r>
              <a:rPr lang="zh-CN" altLang="en-US" sz="1800" dirty="0">
                <a:solidFill>
                  <a:srgbClr val="595959"/>
                </a:solidFill>
                <a:latin typeface="微软雅黑" panose="020B0503020204020204" pitchFamily="34" charset="-122"/>
                <a:ea typeface="微软雅黑" panose="020B0503020204020204" pitchFamily="34" charset="-122"/>
                <a:cs typeface="+mn-ea"/>
              </a:rPr>
              <a:t>的方式，能够通过</a:t>
            </a:r>
            <a:r>
              <a:rPr lang="en-US" altLang="zh-CN" sz="1800" dirty="0" err="1">
                <a:solidFill>
                  <a:srgbClr val="1369B2"/>
                </a:solidFill>
                <a:latin typeface="微软雅黑" panose="020B0503020204020204" pitchFamily="34" charset="-122"/>
                <a:ea typeface="微软雅黑" panose="020B0503020204020204" pitchFamily="34" charset="-122"/>
                <a:cs typeface="+mn-ea"/>
              </a:rPr>
              <a:t>get_dummies</a:t>
            </a:r>
            <a:r>
              <a:rPr lang="en-US" altLang="zh-CN" sz="1800" dirty="0">
                <a:solidFill>
                  <a:srgbClr val="1369B2"/>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cs typeface="+mn-ea"/>
              </a:rPr>
              <a:t>函数</a:t>
            </a:r>
            <a:r>
              <a:rPr lang="zh-CN" altLang="en-US" sz="1800" dirty="0">
                <a:solidFill>
                  <a:srgbClr val="595959"/>
                </a:solidFill>
                <a:latin typeface="微软雅黑" panose="020B0503020204020204" pitchFamily="34" charset="-122"/>
                <a:ea typeface="微软雅黑" panose="020B0503020204020204" pitchFamily="34" charset="-122"/>
                <a:cs typeface="+mn-ea"/>
              </a:rPr>
              <a:t>实现</a:t>
            </a:r>
            <a:r>
              <a:rPr lang="zh-CN" altLang="zh-CN" sz="1800" dirty="0">
                <a:solidFill>
                  <a:srgbClr val="595959"/>
                </a:solidFill>
                <a:latin typeface="微软雅黑" panose="020B0503020204020204" pitchFamily="34" charset="-122"/>
                <a:ea typeface="微软雅黑" panose="020B0503020204020204" pitchFamily="34" charset="-122"/>
                <a:cs typeface="+mn-ea"/>
              </a:rPr>
              <a:t>哑变量处理</a:t>
            </a:r>
            <a:r>
              <a:rPr lang="zh-CN" altLang="en-US" sz="1800" dirty="0">
                <a:solidFill>
                  <a:srgbClr val="595959"/>
                </a:solidFill>
                <a:latin typeface="微软雅黑" panose="020B0503020204020204" pitchFamily="34" charset="-122"/>
                <a:ea typeface="微软雅黑" panose="020B0503020204020204" pitchFamily="34" charset="-122"/>
                <a:cs typeface="+mn-ea"/>
              </a:rPr>
              <a:t>的操作</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2873668"/>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898586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哑变量处理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4316225" y="2781722"/>
            <a:ext cx="6675526" cy="2585323"/>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在数据分析中，一些算法模型要求输入以数值类型表示的特征，但代表特征的数据不一定都是数值类型的，其中一部分是类别型的，例如，教育水平一般分为初等教育、中等教育、高等教育这三个类别，这些类别均为非数值类型的数据。为了将类别类型的数据转换为数值类型的数据，</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类别类型的数据在被应用之前需要经过“量化”处理，使之转换为哑变量</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4"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38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哑变量处理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8A94A71B-0DDC-9662-2B12-E7ED94C37C44}"/>
              </a:ext>
            </a:extLst>
          </p:cNvPr>
          <p:cNvSpPr txBox="1"/>
          <p:nvPr/>
        </p:nvSpPr>
        <p:spPr>
          <a:xfrm>
            <a:off x="1414685" y="3357786"/>
            <a:ext cx="5760641" cy="1754326"/>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dirty="0"/>
              <a:t>哑变量又称虚拟变量、名义变量等，它是人为虚设的变量，用来</a:t>
            </a:r>
            <a:r>
              <a:rPr lang="zh-CN" altLang="zh-CN" dirty="0">
                <a:solidFill>
                  <a:srgbClr val="1369B2"/>
                </a:solidFill>
              </a:rPr>
              <a:t>反映某个变量的不同类别，常用的取值为</a:t>
            </a:r>
            <a:r>
              <a:rPr lang="en-US" altLang="zh-CN" dirty="0">
                <a:solidFill>
                  <a:srgbClr val="1369B2"/>
                </a:solidFill>
              </a:rPr>
              <a:t>0</a:t>
            </a:r>
            <a:r>
              <a:rPr lang="zh-CN" altLang="zh-CN" dirty="0">
                <a:solidFill>
                  <a:srgbClr val="1369B2"/>
                </a:solidFill>
              </a:rPr>
              <a:t>和</a:t>
            </a:r>
            <a:r>
              <a:rPr lang="en-US" altLang="zh-CN" dirty="0">
                <a:solidFill>
                  <a:srgbClr val="1369B2"/>
                </a:solidFill>
              </a:rPr>
              <a:t>1</a:t>
            </a:r>
            <a:r>
              <a:rPr lang="zh-CN" altLang="zh-CN" dirty="0"/>
              <a:t>。需要说明的是，</a:t>
            </a:r>
            <a:r>
              <a:rPr lang="en-US" altLang="zh-CN" dirty="0"/>
              <a:t>0</a:t>
            </a:r>
            <a:r>
              <a:rPr lang="zh-CN" altLang="zh-CN" dirty="0"/>
              <a:t>和</a:t>
            </a:r>
            <a:r>
              <a:rPr lang="en-US" altLang="zh-CN" dirty="0"/>
              <a:t>1</a:t>
            </a:r>
            <a:r>
              <a:rPr lang="zh-CN" altLang="zh-CN" dirty="0"/>
              <a:t>并不代表数量的多少，而代表不同的类别。</a:t>
            </a:r>
            <a:endParaRPr lang="en-US" altLang="zh-CN" dirty="0"/>
          </a:p>
        </p:txBody>
      </p:sp>
      <p:sp>
        <p:nvSpPr>
          <p:cNvPr id="7" name="矩形: 圆角 139">
            <a:extLst>
              <a:ext uri="{FF2B5EF4-FFF2-40B4-BE49-F238E27FC236}">
                <a16:creationId xmlns:a16="http://schemas.microsoft.com/office/drawing/2014/main" id="{C5854BD2-95A8-2615-D778-3A061C808512}"/>
              </a:ext>
            </a:extLst>
          </p:cNvPr>
          <p:cNvSpPr/>
          <p:nvPr/>
        </p:nvSpPr>
        <p:spPr>
          <a:xfrm>
            <a:off x="1276318" y="2558696"/>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概念</a:t>
            </a:r>
          </a:p>
        </p:txBody>
      </p:sp>
      <p:pic>
        <p:nvPicPr>
          <p:cNvPr id="11" name="图片 10">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419691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哑变量处理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35B67392-3B14-8F0D-0FBB-9AD67337A2A8}"/>
              </a:ext>
            </a:extLst>
          </p:cNvPr>
          <p:cNvSpPr txBox="1"/>
          <p:nvPr/>
        </p:nvSpPr>
        <p:spPr>
          <a:xfrm>
            <a:off x="1414686" y="2133650"/>
            <a:ext cx="9721080" cy="969496"/>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t>假设变量“职业”有司机、学生、导游、工人、教师共</a:t>
            </a:r>
            <a:r>
              <a:rPr lang="en-US" altLang="zh-CN" sz="2000" dirty="0"/>
              <a:t>5</a:t>
            </a:r>
            <a:r>
              <a:rPr lang="zh-CN" altLang="zh-CN" sz="2000" dirty="0"/>
              <a:t>个类别，这</a:t>
            </a:r>
            <a:r>
              <a:rPr lang="en-US" altLang="zh-CN" sz="2000" dirty="0"/>
              <a:t>5</a:t>
            </a:r>
            <a:r>
              <a:rPr lang="zh-CN" altLang="zh-CN" sz="2000" dirty="0"/>
              <a:t>个类别分别有</a:t>
            </a:r>
            <a:r>
              <a:rPr lang="en-US" altLang="zh-CN" sz="2000" dirty="0"/>
              <a:t>0</a:t>
            </a:r>
            <a:r>
              <a:rPr lang="zh-CN" altLang="zh-CN" sz="2000" dirty="0"/>
              <a:t>和</a:t>
            </a:r>
            <a:r>
              <a:rPr lang="en-US" altLang="zh-CN" sz="2000" dirty="0"/>
              <a:t>1</a:t>
            </a:r>
            <a:r>
              <a:rPr lang="zh-CN" altLang="zh-CN" sz="2000" dirty="0"/>
              <a:t>两种取值，</a:t>
            </a:r>
            <a:r>
              <a:rPr lang="en-US" altLang="zh-CN" sz="2000" dirty="0">
                <a:solidFill>
                  <a:srgbClr val="1369B2"/>
                </a:solidFill>
              </a:rPr>
              <a:t>0</a:t>
            </a:r>
            <a:r>
              <a:rPr lang="zh-CN" altLang="zh-CN" sz="2000" dirty="0">
                <a:solidFill>
                  <a:srgbClr val="1369B2"/>
                </a:solidFill>
              </a:rPr>
              <a:t>代表非此种类别，</a:t>
            </a:r>
            <a:r>
              <a:rPr lang="en-US" altLang="zh-CN" sz="2000" dirty="0">
                <a:solidFill>
                  <a:srgbClr val="1369B2"/>
                </a:solidFill>
              </a:rPr>
              <a:t>1</a:t>
            </a:r>
            <a:r>
              <a:rPr lang="zh-CN" altLang="zh-CN" sz="2000" dirty="0">
                <a:solidFill>
                  <a:srgbClr val="1369B2"/>
                </a:solidFill>
              </a:rPr>
              <a:t>代表此种类别</a:t>
            </a:r>
            <a:r>
              <a:rPr lang="zh-CN" altLang="en-US" sz="2000" dirty="0"/>
              <a:t>。</a:t>
            </a:r>
            <a:endParaRPr lang="en-US" altLang="zh-CN" sz="2000" dirty="0"/>
          </a:p>
        </p:txBody>
      </p:sp>
      <p:pic>
        <p:nvPicPr>
          <p:cNvPr id="10" name="图片 9"/>
          <p:cNvPicPr/>
          <p:nvPr/>
        </p:nvPicPr>
        <p:blipFill>
          <a:blip r:embed="rId3"/>
          <a:stretch>
            <a:fillRect/>
          </a:stretch>
        </p:blipFill>
        <p:spPr>
          <a:xfrm>
            <a:off x="2278782" y="3267404"/>
            <a:ext cx="7848872" cy="2661019"/>
          </a:xfrm>
          <a:prstGeom prst="rect">
            <a:avLst/>
          </a:prstGeom>
        </p:spPr>
      </p:pic>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22266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效果对比图</a:t>
            </a:r>
          </a:p>
        </p:txBody>
      </p:sp>
    </p:spTree>
    <p:extLst>
      <p:ext uri="{BB962C8B-B14F-4D97-AF65-F5344CB8AC3E}">
        <p14:creationId xmlns:p14="http://schemas.microsoft.com/office/powerpoint/2010/main" val="1374695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11.4.2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哑变量处理</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179455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语法格式</a:t>
            </a:r>
          </a:p>
        </p:txBody>
      </p:sp>
      <p:sp>
        <p:nvSpPr>
          <p:cNvPr id="7" name="文本框 6">
            <a:extLst>
              <a:ext uri="{FF2B5EF4-FFF2-40B4-BE49-F238E27FC236}">
                <a16:creationId xmlns:a16="http://schemas.microsoft.com/office/drawing/2014/main" id="{1E1BFBFC-8168-1953-8181-1D9657228AA6}"/>
              </a:ext>
            </a:extLst>
          </p:cNvPr>
          <p:cNvSpPr txBox="1"/>
          <p:nvPr/>
        </p:nvSpPr>
        <p:spPr>
          <a:xfrm>
            <a:off x="1301370" y="2155716"/>
            <a:ext cx="9560028" cy="553998"/>
          </a:xfrm>
          <a:prstGeom prst="rect">
            <a:avLst/>
          </a:prstGeom>
          <a:noFill/>
        </p:spPr>
        <p:txBody>
          <a:bodyPr wrap="square">
            <a:spAutoFit/>
          </a:bodyPr>
          <a:lstStyle/>
          <a:p>
            <a:pPr>
              <a:lnSpc>
                <a:spcPct val="150000"/>
              </a:lnSpc>
            </a:pPr>
            <a:r>
              <a:rPr lang="en-US" altLang="zh-CN" sz="2000" kern="0" dirty="0" err="1">
                <a:solidFill>
                  <a:srgbClr val="1369B2"/>
                </a:solidFill>
                <a:latin typeface="Microsoft YaHei" panose="020B0503020204020204" pitchFamily="34" charset="-122"/>
                <a:ea typeface="Microsoft YaHei" panose="020B0503020204020204" pitchFamily="34" charset="-122"/>
              </a:rPr>
              <a:t>get_dummies</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en-US" sz="2000" kern="0" dirty="0">
                <a:solidFill>
                  <a:srgbClr val="595959"/>
                </a:solidFill>
                <a:latin typeface="Microsoft YaHei" panose="020B0503020204020204" pitchFamily="34" charset="-122"/>
                <a:ea typeface="Microsoft YaHei" panose="020B0503020204020204" pitchFamily="34" charset="-122"/>
              </a:rPr>
              <a:t>用于对</a:t>
            </a:r>
            <a:r>
              <a:rPr lang="zh-CN" altLang="zh-CN" sz="2000" kern="0" dirty="0">
                <a:solidFill>
                  <a:srgbClr val="595959"/>
                </a:solidFill>
                <a:latin typeface="Microsoft YaHei" panose="020B0503020204020204" pitchFamily="34" charset="-122"/>
                <a:ea typeface="Microsoft YaHei" panose="020B0503020204020204" pitchFamily="34" charset="-122"/>
              </a:rPr>
              <a:t>类别数据进行哑变量处理，处理后返回一个哑变量矩阵</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1287706" y="2760987"/>
            <a:ext cx="9560028" cy="863015"/>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9F3DCC8-58F8-42D9-C2A9-18C2C694DAF0}"/>
              </a:ext>
            </a:extLst>
          </p:cNvPr>
          <p:cNvSpPr txBox="1"/>
          <p:nvPr/>
        </p:nvSpPr>
        <p:spPr>
          <a:xfrm>
            <a:off x="1614275" y="2829469"/>
            <a:ext cx="8934217" cy="729430"/>
          </a:xfrm>
          <a:prstGeom prst="rect">
            <a:avLst/>
          </a:prstGeom>
          <a:noFill/>
        </p:spPr>
        <p:txBody>
          <a:bodyPr wrap="square">
            <a:spAutoFit/>
          </a:bodyPr>
          <a:lstStyle/>
          <a:p>
            <a:pPr indent="266700" algn="ctr">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get_dummies</a:t>
            </a:r>
            <a:r>
              <a:rPr lang="en-US" altLang="zh-CN" sz="1800" dirty="0">
                <a:solidFill>
                  <a:srgbClr val="000000"/>
                </a:solidFill>
                <a:latin typeface="Courier New" panose="02070309020205020404" pitchFamily="49" charset="0"/>
                <a:ea typeface="宋体" panose="02010600030101010101" pitchFamily="2" charset="-122"/>
              </a:rPr>
              <a:t>(data, prefix=None, </a:t>
            </a:r>
            <a:r>
              <a:rPr lang="en-US" altLang="zh-CN" sz="1800" dirty="0" err="1">
                <a:solidFill>
                  <a:srgbClr val="000000"/>
                </a:solidFill>
                <a:latin typeface="Courier New" panose="02070309020205020404" pitchFamily="49" charset="0"/>
                <a:ea typeface="宋体" panose="02010600030101010101" pitchFamily="2" charset="-122"/>
              </a:rPr>
              <a:t>prefix_sep</a:t>
            </a:r>
            <a:r>
              <a:rPr lang="en-US" altLang="zh-CN" sz="1800" dirty="0">
                <a:solidFill>
                  <a:srgbClr val="000000"/>
                </a:solidFill>
                <a:latin typeface="Courier New" panose="02070309020205020404" pitchFamily="49" charset="0"/>
                <a:ea typeface="宋体" panose="02010600030101010101" pitchFamily="2" charset="-122"/>
              </a:rPr>
              <a:t>='_', </a:t>
            </a:r>
            <a:r>
              <a:rPr lang="en-US" altLang="zh-CN" sz="1800" dirty="0" err="1">
                <a:solidFill>
                  <a:srgbClr val="000000"/>
                </a:solidFill>
                <a:latin typeface="Courier New" panose="02070309020205020404" pitchFamily="49" charset="0"/>
                <a:ea typeface="宋体" panose="02010600030101010101" pitchFamily="2" charset="-122"/>
              </a:rPr>
              <a:t>dummy_na</a:t>
            </a:r>
            <a:r>
              <a:rPr lang="en-US" altLang="zh-CN" sz="1800" dirty="0">
                <a:solidFill>
                  <a:srgbClr val="000000"/>
                </a:solidFill>
                <a:latin typeface="Courier New" panose="02070309020205020404" pitchFamily="49" charset="0"/>
                <a:ea typeface="宋体" panose="02010600030101010101" pitchFamily="2" charset="-122"/>
              </a:rPr>
              <a:t>=False, columns=None, sparse=False, </a:t>
            </a:r>
            <a:r>
              <a:rPr lang="en-US" altLang="zh-CN" sz="1800" dirty="0" err="1">
                <a:solidFill>
                  <a:srgbClr val="000000"/>
                </a:solidFill>
                <a:latin typeface="Courier New" panose="02070309020205020404" pitchFamily="49" charset="0"/>
                <a:ea typeface="宋体" panose="02010600030101010101" pitchFamily="2" charset="-122"/>
              </a:rPr>
              <a:t>drop_first</a:t>
            </a:r>
            <a:r>
              <a:rPr lang="en-US" altLang="zh-CN" sz="1800" dirty="0">
                <a:solidFill>
                  <a:srgbClr val="000000"/>
                </a:solidFill>
                <a:latin typeface="Courier New" panose="02070309020205020404" pitchFamily="49" charset="0"/>
                <a:ea typeface="宋体" panose="02010600030101010101" pitchFamily="2" charset="-122"/>
              </a:rPr>
              <a:t>=False, </a:t>
            </a:r>
            <a:r>
              <a:rPr lang="en-US" altLang="zh-CN" sz="1800" dirty="0" err="1">
                <a:solidFill>
                  <a:srgbClr val="000000"/>
                </a:solidFill>
                <a:latin typeface="Courier New" panose="02070309020205020404" pitchFamily="49" charset="0"/>
                <a:ea typeface="宋体" panose="02010600030101010101" pitchFamily="2" charset="-122"/>
              </a:rPr>
              <a:t>dtype</a:t>
            </a:r>
            <a:r>
              <a:rPr lang="en-US" altLang="zh-CN" sz="1800" dirty="0">
                <a:solidFill>
                  <a:srgbClr val="000000"/>
                </a:solidFill>
                <a:latin typeface="Courier New" panose="02070309020205020404" pitchFamily="49" charset="0"/>
                <a:ea typeface="宋体" panose="02010600030101010101" pitchFamily="2" charset="-122"/>
              </a:rPr>
              <a:t>=None)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3" name="文本框 12">
            <a:extLst>
              <a:ext uri="{FF2B5EF4-FFF2-40B4-BE49-F238E27FC236}">
                <a16:creationId xmlns:a16="http://schemas.microsoft.com/office/drawing/2014/main" id="{DF0A659E-D95A-F0D1-47BF-28CAA877788D}"/>
              </a:ext>
            </a:extLst>
          </p:cNvPr>
          <p:cNvSpPr txBox="1"/>
          <p:nvPr/>
        </p:nvSpPr>
        <p:spPr>
          <a:xfrm>
            <a:off x="1301370" y="3769099"/>
            <a:ext cx="9762388" cy="2613023"/>
          </a:xfrm>
          <a:prstGeom prst="rect">
            <a:avLst/>
          </a:prstGeom>
          <a:noFill/>
        </p:spPr>
        <p:txBody>
          <a:bodyPr wrap="square">
            <a:spAutoFit/>
          </a:bodyPr>
          <a:lstStyle/>
          <a:p>
            <a:pPr indent="-342900">
              <a:lnSpc>
                <a:spcPct val="13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data</a:t>
            </a:r>
            <a:r>
              <a:rPr lang="zh-CN" altLang="zh-CN" sz="1800" kern="0" dirty="0">
                <a:solidFill>
                  <a:srgbClr val="595959"/>
                </a:solidFill>
                <a:latin typeface="宋体" panose="02010600030101010101" pitchFamily="2" charset="-122"/>
                <a:ea typeface="宋体" panose="02010600030101010101" pitchFamily="2" charset="-122"/>
              </a:rPr>
              <a:t>：表示要处理的</a:t>
            </a:r>
            <a:r>
              <a:rPr lang="zh-CN" altLang="zh-CN" sz="1800" kern="0" dirty="0">
                <a:solidFill>
                  <a:srgbClr val="1369B2"/>
                </a:solidFill>
                <a:latin typeface="宋体" panose="02010600030101010101" pitchFamily="2" charset="-122"/>
                <a:ea typeface="宋体" panose="02010600030101010101" pitchFamily="2" charset="-122"/>
              </a:rPr>
              <a:t>类别数据</a:t>
            </a:r>
            <a:r>
              <a:rPr lang="zh-CN" altLang="zh-CN" sz="1800" kern="0" dirty="0">
                <a:solidFill>
                  <a:srgbClr val="595959"/>
                </a:solidFill>
                <a:latin typeface="宋体" panose="02010600030101010101" pitchFamily="2" charset="-122"/>
                <a:ea typeface="宋体" panose="02010600030101010101" pitchFamily="2" charset="-122"/>
              </a:rPr>
              <a:t>，可以是数组、</a:t>
            </a:r>
            <a:r>
              <a:rPr lang="en-US" altLang="zh-CN" sz="1800" kern="0" dirty="0" err="1">
                <a:solidFill>
                  <a:srgbClr val="595959"/>
                </a:solidFill>
                <a:latin typeface="宋体" panose="02010600030101010101" pitchFamily="2" charset="-122"/>
                <a:ea typeface="宋体" panose="02010600030101010101" pitchFamily="2" charset="-122"/>
              </a:rPr>
              <a:t>DataFrame</a:t>
            </a:r>
            <a:r>
              <a:rPr lang="zh-CN" altLang="zh-CN" sz="1800" kern="0" dirty="0">
                <a:solidFill>
                  <a:srgbClr val="595959"/>
                </a:solidFill>
                <a:latin typeface="宋体" panose="02010600030101010101" pitchFamily="2" charset="-122"/>
                <a:ea typeface="宋体" panose="02010600030101010101" pitchFamily="2" charset="-122"/>
              </a:rPr>
              <a:t>或</a:t>
            </a:r>
            <a:r>
              <a:rPr lang="en-US" altLang="zh-CN" sz="1800" kern="0" dirty="0">
                <a:solidFill>
                  <a:srgbClr val="595959"/>
                </a:solidFill>
                <a:latin typeface="宋体" panose="02010600030101010101" pitchFamily="2" charset="-122"/>
                <a:ea typeface="宋体" panose="02010600030101010101" pitchFamily="2" charset="-122"/>
              </a:rPr>
              <a:t>Series</a:t>
            </a:r>
            <a:r>
              <a:rPr lang="zh-CN" altLang="zh-CN" sz="1800" kern="0" dirty="0">
                <a:solidFill>
                  <a:srgbClr val="595959"/>
                </a:solidFill>
                <a:latin typeface="宋体" panose="02010600030101010101" pitchFamily="2" charset="-122"/>
                <a:ea typeface="宋体" panose="02010600030101010101" pitchFamily="2" charset="-122"/>
              </a:rPr>
              <a:t>类的对象。</a:t>
            </a:r>
          </a:p>
          <a:p>
            <a:pPr indent="-342900">
              <a:lnSpc>
                <a:spcPct val="13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prefix</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列索引的前缀</a:t>
            </a:r>
            <a:r>
              <a:rPr lang="zh-CN" altLang="zh-CN" sz="1800" kern="0" dirty="0">
                <a:solidFill>
                  <a:srgbClr val="595959"/>
                </a:solidFill>
                <a:latin typeface="宋体" panose="02010600030101010101" pitchFamily="2" charset="-122"/>
                <a:ea typeface="宋体" panose="02010600030101010101" pitchFamily="2" charset="-122"/>
              </a:rPr>
              <a:t>，默认为</a:t>
            </a:r>
            <a:r>
              <a:rPr lang="en-US" altLang="zh-CN" sz="1800" kern="0" dirty="0">
                <a:solidFill>
                  <a:srgbClr val="595959"/>
                </a:solidFill>
                <a:latin typeface="宋体" panose="02010600030101010101" pitchFamily="2" charset="-122"/>
                <a:ea typeface="宋体" panose="02010600030101010101" pitchFamily="2" charset="-122"/>
              </a:rPr>
              <a:t>None</a:t>
            </a:r>
            <a:r>
              <a:rPr lang="zh-CN" altLang="zh-CN" sz="1800" kern="0" dirty="0">
                <a:solidFill>
                  <a:srgbClr val="595959"/>
                </a:solidFill>
                <a:latin typeface="宋体" panose="02010600030101010101" pitchFamily="2" charset="-122"/>
                <a:ea typeface="宋体" panose="02010600030101010101" pitchFamily="2" charset="-122"/>
              </a:rPr>
              <a:t>。</a:t>
            </a:r>
          </a:p>
          <a:p>
            <a:pPr indent="-342900">
              <a:lnSpc>
                <a:spcPct val="13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prefix_sep</a:t>
            </a:r>
            <a:r>
              <a:rPr lang="zh-CN" altLang="zh-CN" sz="1800" kern="0" dirty="0">
                <a:solidFill>
                  <a:srgbClr val="595959"/>
                </a:solidFill>
                <a:latin typeface="宋体" panose="02010600030101010101" pitchFamily="2" charset="-122"/>
                <a:ea typeface="宋体" panose="02010600030101010101" pitchFamily="2" charset="-122"/>
              </a:rPr>
              <a:t>：用于附加前缀作为</a:t>
            </a:r>
            <a:r>
              <a:rPr lang="zh-CN" altLang="zh-CN" sz="1800" kern="0" dirty="0">
                <a:solidFill>
                  <a:srgbClr val="1369B2"/>
                </a:solidFill>
                <a:latin typeface="宋体" panose="02010600030101010101" pitchFamily="2" charset="-122"/>
                <a:ea typeface="宋体" panose="02010600030101010101" pitchFamily="2" charset="-122"/>
              </a:rPr>
              <a:t>分隔符</a:t>
            </a:r>
            <a:r>
              <a:rPr lang="zh-CN" altLang="zh-CN" sz="1800" kern="0" dirty="0">
                <a:solidFill>
                  <a:srgbClr val="595959"/>
                </a:solidFill>
                <a:latin typeface="宋体" panose="02010600030101010101" pitchFamily="2" charset="-122"/>
                <a:ea typeface="宋体" panose="02010600030101010101" pitchFamily="2" charset="-122"/>
              </a:rPr>
              <a:t>使用，默认为“</a:t>
            </a:r>
            <a:r>
              <a:rPr lang="en-US" altLang="zh-CN" sz="1800" kern="0" dirty="0">
                <a:solidFill>
                  <a:srgbClr val="595959"/>
                </a:solidFill>
                <a:latin typeface="宋体" panose="02010600030101010101" pitchFamily="2" charset="-122"/>
                <a:ea typeface="宋体" panose="02010600030101010101" pitchFamily="2" charset="-122"/>
              </a:rPr>
              <a:t>_</a:t>
            </a:r>
            <a:r>
              <a:rPr lang="zh-CN" altLang="zh-CN" sz="1800" kern="0" dirty="0">
                <a:solidFill>
                  <a:srgbClr val="595959"/>
                </a:solidFill>
                <a:latin typeface="宋体" panose="02010600030101010101" pitchFamily="2" charset="-122"/>
                <a:ea typeface="宋体" panose="02010600030101010101" pitchFamily="2" charset="-122"/>
              </a:rPr>
              <a:t>”。</a:t>
            </a:r>
            <a:endParaRPr lang="en-US" altLang="zh-CN" sz="1800" kern="0" dirty="0">
              <a:solidFill>
                <a:srgbClr val="595959"/>
              </a:solidFill>
              <a:latin typeface="宋体" panose="02010600030101010101" pitchFamily="2" charset="-122"/>
              <a:ea typeface="宋体" panose="02010600030101010101" pitchFamily="2" charset="-122"/>
            </a:endParaRPr>
          </a:p>
          <a:p>
            <a:pPr indent="-342900">
              <a:lnSpc>
                <a:spcPct val="13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dummy_na</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是否为</a:t>
            </a:r>
            <a:r>
              <a:rPr lang="en-US" altLang="zh-CN" sz="1800" kern="0" dirty="0" err="1">
                <a:solidFill>
                  <a:srgbClr val="1369B2"/>
                </a:solidFill>
                <a:latin typeface="宋体" panose="02010600030101010101" pitchFamily="2" charset="-122"/>
                <a:ea typeface="宋体" panose="02010600030101010101" pitchFamily="2" charset="-122"/>
              </a:rPr>
              <a:t>NaN</a:t>
            </a:r>
            <a:r>
              <a:rPr lang="zh-CN" altLang="zh-CN" sz="1800" kern="0" dirty="0">
                <a:solidFill>
                  <a:srgbClr val="1369B2"/>
                </a:solidFill>
                <a:latin typeface="宋体" panose="02010600030101010101" pitchFamily="2" charset="-122"/>
                <a:ea typeface="宋体" panose="02010600030101010101" pitchFamily="2" charset="-122"/>
              </a:rPr>
              <a:t>值添加一列</a:t>
            </a:r>
            <a:r>
              <a:rPr lang="zh-CN" altLang="zh-CN" sz="1800" kern="0" dirty="0">
                <a:solidFill>
                  <a:srgbClr val="595959"/>
                </a:solidFill>
                <a:latin typeface="宋体" panose="02010600030101010101" pitchFamily="2" charset="-122"/>
                <a:ea typeface="宋体" panose="02010600030101010101" pitchFamily="2" charset="-122"/>
              </a:rPr>
              <a:t>，默认为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p>
          <a:p>
            <a:pPr indent="-342900">
              <a:lnSpc>
                <a:spcPct val="13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columns</a:t>
            </a:r>
            <a:r>
              <a:rPr lang="zh-CN" altLang="zh-CN" sz="1800" kern="0" dirty="0">
                <a:solidFill>
                  <a:srgbClr val="595959"/>
                </a:solidFill>
                <a:latin typeface="宋体" panose="02010600030101010101" pitchFamily="2" charset="-122"/>
                <a:ea typeface="宋体" panose="02010600030101010101" pitchFamily="2" charset="-122"/>
              </a:rPr>
              <a:t>：表示</a:t>
            </a:r>
            <a:r>
              <a:rPr lang="en-US" altLang="zh-CN" sz="1800" kern="0" dirty="0" err="1">
                <a:solidFill>
                  <a:srgbClr val="595959"/>
                </a:solidFill>
                <a:latin typeface="宋体" panose="02010600030101010101" pitchFamily="2" charset="-122"/>
                <a:ea typeface="宋体" panose="02010600030101010101" pitchFamily="2" charset="-122"/>
              </a:rPr>
              <a:t>DataFrame</a:t>
            </a:r>
            <a:r>
              <a:rPr lang="zh-CN" altLang="zh-CN" sz="1800" kern="0" dirty="0">
                <a:solidFill>
                  <a:srgbClr val="595959"/>
                </a:solidFill>
                <a:latin typeface="宋体" panose="02010600030101010101" pitchFamily="2" charset="-122"/>
                <a:ea typeface="宋体" panose="02010600030101010101" pitchFamily="2" charset="-122"/>
              </a:rPr>
              <a:t>要编码的</a:t>
            </a:r>
            <a:r>
              <a:rPr lang="zh-CN" altLang="zh-CN" sz="1800" kern="0" dirty="0">
                <a:solidFill>
                  <a:srgbClr val="1369B2"/>
                </a:solidFill>
                <a:latin typeface="宋体" panose="02010600030101010101" pitchFamily="2" charset="-122"/>
                <a:ea typeface="宋体" panose="02010600030101010101" pitchFamily="2" charset="-122"/>
              </a:rPr>
              <a:t>列名</a:t>
            </a:r>
            <a:r>
              <a:rPr lang="zh-CN" altLang="zh-CN" sz="1800" kern="0" dirty="0">
                <a:solidFill>
                  <a:srgbClr val="595959"/>
                </a:solidFill>
                <a:latin typeface="宋体" panose="02010600030101010101" pitchFamily="2" charset="-122"/>
                <a:ea typeface="宋体" panose="02010600030101010101" pitchFamily="2" charset="-122"/>
              </a:rPr>
              <a:t>，默认为</a:t>
            </a:r>
            <a:r>
              <a:rPr lang="en-US" altLang="zh-CN" sz="1800" kern="0" dirty="0">
                <a:solidFill>
                  <a:srgbClr val="595959"/>
                </a:solidFill>
                <a:latin typeface="宋体" panose="02010600030101010101" pitchFamily="2" charset="-122"/>
                <a:ea typeface="宋体" panose="02010600030101010101" pitchFamily="2" charset="-122"/>
              </a:rPr>
              <a:t>None</a:t>
            </a:r>
            <a:r>
              <a:rPr lang="zh-CN" altLang="zh-CN" sz="1800" kern="0" dirty="0">
                <a:solidFill>
                  <a:srgbClr val="595959"/>
                </a:solidFill>
                <a:latin typeface="宋体" panose="02010600030101010101" pitchFamily="2" charset="-122"/>
                <a:ea typeface="宋体" panose="02010600030101010101" pitchFamily="2" charset="-122"/>
              </a:rPr>
              <a:t>。</a:t>
            </a:r>
            <a:endParaRPr lang="en-US" altLang="zh-CN" sz="1800" kern="0" dirty="0">
              <a:solidFill>
                <a:srgbClr val="595959"/>
              </a:solidFill>
              <a:latin typeface="宋体" panose="02010600030101010101" pitchFamily="2" charset="-122"/>
              <a:ea typeface="宋体" panose="02010600030101010101" pitchFamily="2" charset="-122"/>
            </a:endParaRPr>
          </a:p>
          <a:p>
            <a:pPr indent="-342900">
              <a:lnSpc>
                <a:spcPct val="13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sparse</a:t>
            </a:r>
            <a:r>
              <a:rPr lang="zh-CN" altLang="zh-CN" sz="1800" kern="0" dirty="0">
                <a:solidFill>
                  <a:srgbClr val="595959"/>
                </a:solidFill>
                <a:latin typeface="宋体" panose="02010600030101010101" pitchFamily="2" charset="-122"/>
                <a:ea typeface="宋体" panose="02010600030101010101" pitchFamily="2" charset="-122"/>
              </a:rPr>
              <a:t>：表示</a:t>
            </a:r>
            <a:r>
              <a:rPr lang="zh-CN" altLang="zh-CN" sz="1800" kern="0" dirty="0">
                <a:solidFill>
                  <a:srgbClr val="1369B2"/>
                </a:solidFill>
                <a:latin typeface="宋体" panose="02010600030101010101" pitchFamily="2" charset="-122"/>
                <a:ea typeface="宋体" panose="02010600030101010101" pitchFamily="2" charset="-122"/>
              </a:rPr>
              <a:t>虚拟列是否是稀疏的</a:t>
            </a:r>
            <a:r>
              <a:rPr lang="zh-CN" altLang="zh-CN" sz="1800" kern="0" dirty="0">
                <a:solidFill>
                  <a:srgbClr val="595959"/>
                </a:solidFill>
                <a:latin typeface="宋体" panose="02010600030101010101" pitchFamily="2" charset="-122"/>
                <a:ea typeface="宋体" panose="02010600030101010101" pitchFamily="2" charset="-122"/>
              </a:rPr>
              <a:t>，默认为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endParaRPr lang="en-US" altLang="zh-CN" sz="1800" kern="0" dirty="0">
              <a:solidFill>
                <a:srgbClr val="595959"/>
              </a:solidFill>
              <a:latin typeface="宋体" panose="02010600030101010101" pitchFamily="2" charset="-122"/>
              <a:ea typeface="宋体" panose="02010600030101010101" pitchFamily="2" charset="-122"/>
            </a:endParaRPr>
          </a:p>
          <a:p>
            <a:pPr indent="-342900">
              <a:lnSpc>
                <a:spcPct val="13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drop_first</a:t>
            </a:r>
            <a:r>
              <a:rPr lang="zh-CN" altLang="zh-CN" sz="1800" kern="0" dirty="0">
                <a:solidFill>
                  <a:srgbClr val="595959"/>
                </a:solidFill>
                <a:latin typeface="宋体" panose="02010600030101010101" pitchFamily="2" charset="-122"/>
                <a:ea typeface="宋体" panose="02010600030101010101" pitchFamily="2" charset="-122"/>
              </a:rPr>
              <a:t>：是否通过从</a:t>
            </a:r>
            <a:r>
              <a:rPr lang="en-US" altLang="zh-CN" sz="1800" kern="0" dirty="0">
                <a:solidFill>
                  <a:srgbClr val="595959"/>
                </a:solidFill>
                <a:latin typeface="宋体" panose="02010600030101010101" pitchFamily="2" charset="-122"/>
                <a:ea typeface="宋体" panose="02010600030101010101" pitchFamily="2" charset="-122"/>
              </a:rPr>
              <a:t>k</a:t>
            </a:r>
            <a:r>
              <a:rPr lang="zh-CN" altLang="zh-CN" sz="1800" kern="0" dirty="0">
                <a:solidFill>
                  <a:srgbClr val="595959"/>
                </a:solidFill>
                <a:latin typeface="宋体" panose="02010600030101010101" pitchFamily="2" charset="-122"/>
                <a:ea typeface="宋体" panose="02010600030101010101" pitchFamily="2" charset="-122"/>
              </a:rPr>
              <a:t>个分类级别中删除第一个级来获得</a:t>
            </a:r>
            <a:r>
              <a:rPr lang="en-US" altLang="zh-CN" sz="1800" kern="0" dirty="0">
                <a:solidFill>
                  <a:srgbClr val="595959"/>
                </a:solidFill>
                <a:latin typeface="宋体" panose="02010600030101010101" pitchFamily="2" charset="-122"/>
                <a:ea typeface="宋体" panose="02010600030101010101" pitchFamily="2" charset="-122"/>
              </a:rPr>
              <a:t>k-1</a:t>
            </a:r>
            <a:r>
              <a:rPr lang="zh-CN" altLang="zh-CN" sz="1800" kern="0" dirty="0">
                <a:solidFill>
                  <a:srgbClr val="595959"/>
                </a:solidFill>
                <a:latin typeface="宋体" panose="02010600030101010101" pitchFamily="2" charset="-122"/>
                <a:ea typeface="宋体" panose="02010600030101010101" pitchFamily="2" charset="-122"/>
              </a:rPr>
              <a:t>个分类级别，默认为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endParaRPr lang="en-US" altLang="zh-CN" sz="1800" kern="0" dirty="0">
              <a:solidFill>
                <a:srgbClr val="59595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99232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90950" y="3014256"/>
            <a:ext cx="8220295" cy="707886"/>
          </a:xfrm>
          <a:prstGeom prst="rect">
            <a:avLst/>
          </a:prstGeom>
          <a:noFill/>
        </p:spPr>
        <p:txBody>
          <a:bodyPr wrap="square" lIns="91443" tIns="45720" rIns="91443" bIns="45720" rtlCol="0">
            <a:spAutoFit/>
          </a:bodyPr>
          <a:lstStyle/>
          <a:p>
            <a:pPr algn="ctr"/>
            <a:r>
              <a:rPr lang="zh-CN" altLang="zh-CN" sz="4000" b="1" dirty="0">
                <a:solidFill>
                  <a:srgbClr val="595959"/>
                </a:solidFill>
                <a:latin typeface="微软雅黑" panose="020B0503020204020204" pitchFamily="34" charset="-122"/>
                <a:ea typeface="微软雅黑" panose="020B0503020204020204" pitchFamily="34" charset="-122"/>
                <a:cs typeface="+mn-ea"/>
              </a:rPr>
              <a:t>案例：预处理二手房数据</a:t>
            </a:r>
            <a:endParaRPr lang="en-GB" altLang="zh-CN" sz="40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11.5</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8415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11.5</a:t>
            </a:r>
            <a:r>
              <a:rPr lang="zh-CN" altLang="en-US" sz="2400" b="1">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案例：</a:t>
            </a:r>
            <a:r>
              <a:rPr lang="zh-CN" altLang="en-US" sz="2400" b="1" dirty="0">
                <a:solidFill>
                  <a:srgbClr val="595959"/>
                </a:solidFill>
                <a:latin typeface="微软雅黑" panose="020B0503020204020204" pitchFamily="34" charset="-122"/>
                <a:ea typeface="微软雅黑" panose="020B0503020204020204" pitchFamily="34" charset="-122"/>
                <a:cs typeface="+mn-ea"/>
              </a:rPr>
              <a:t>预处理二手房数据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文本框 14">
            <a:extLst>
              <a:ext uri="{FF2B5EF4-FFF2-40B4-BE49-F238E27FC236}">
                <a16:creationId xmlns:a16="http://schemas.microsoft.com/office/drawing/2014/main" id="{122283A2-4FD2-9C9E-B087-CE87018F0850}"/>
              </a:ext>
            </a:extLst>
          </p:cNvPr>
          <p:cNvSpPr txBox="1"/>
          <p:nvPr/>
        </p:nvSpPr>
        <p:spPr>
          <a:xfrm>
            <a:off x="4655046" y="2061642"/>
            <a:ext cx="6120680"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本案例要求对</a:t>
            </a:r>
            <a:r>
              <a:rPr lang="zh-CN" altLang="zh-CN" sz="2000" kern="0" dirty="0">
                <a:solidFill>
                  <a:srgbClr val="1369B2"/>
                </a:solidFill>
                <a:latin typeface="Microsoft YaHei" panose="020B0503020204020204" pitchFamily="34" charset="-122"/>
                <a:ea typeface="Microsoft YaHei" panose="020B0503020204020204" pitchFamily="34" charset="-122"/>
              </a:rPr>
              <a:t>二手房数据</a:t>
            </a:r>
            <a:r>
              <a:rPr lang="zh-CN" altLang="zh-CN" sz="2000" kern="0" dirty="0">
                <a:solidFill>
                  <a:srgbClr val="595959"/>
                </a:solidFill>
                <a:latin typeface="Microsoft YaHei" panose="020B0503020204020204" pitchFamily="34" charset="-122"/>
                <a:ea typeface="Microsoft YaHei" panose="020B0503020204020204" pitchFamily="34" charset="-122"/>
              </a:rPr>
              <a:t>进行一些基本的预处理操作，具体如下：</a:t>
            </a:r>
            <a:endParaRPr lang="en-US" altLang="zh-CN" sz="2000" kern="0" dirty="0">
              <a:solidFill>
                <a:srgbClr val="595959"/>
              </a:solidFill>
              <a:latin typeface="Microsoft YaHei" panose="020B0503020204020204" pitchFamily="34" charset="-122"/>
              <a:ea typeface="Microsoft YaHei" panose="020B0503020204020204" pitchFamily="34" charset="-122"/>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66" y="1989634"/>
            <a:ext cx="3456384" cy="3456384"/>
          </a:xfrm>
          <a:prstGeom prst="rect">
            <a:avLst/>
          </a:prstGeom>
        </p:spPr>
      </p:pic>
      <p:sp>
        <p:nvSpPr>
          <p:cNvPr id="17" name="六边形 16">
            <a:extLst>
              <a:ext uri="{FF2B5EF4-FFF2-40B4-BE49-F238E27FC236}">
                <a16:creationId xmlns:a16="http://schemas.microsoft.com/office/drawing/2014/main" id="{57610F72-73F6-18CD-2DF2-A7E327EAE2A2}"/>
              </a:ext>
            </a:extLst>
          </p:cNvPr>
          <p:cNvSpPr/>
          <p:nvPr/>
        </p:nvSpPr>
        <p:spPr>
          <a:xfrm>
            <a:off x="4824189" y="3456715"/>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黑体" panose="02010609060101010101" pitchFamily="49" charset="-122"/>
                <a:ea typeface="黑体" panose="02010609060101010101" pitchFamily="49" charset="-122"/>
              </a:rPr>
              <a:t>1</a:t>
            </a:r>
            <a:endParaRPr kumimoji="1" lang="zh-CN" altLang="en-US" dirty="0">
              <a:latin typeface="黑体" panose="02010609060101010101" pitchFamily="49" charset="-122"/>
              <a:ea typeface="黑体" panose="02010609060101010101" pitchFamily="49" charset="-122"/>
            </a:endParaRPr>
          </a:p>
        </p:txBody>
      </p:sp>
      <p:cxnSp>
        <p:nvCxnSpPr>
          <p:cNvPr id="18" name="直线连接符 3">
            <a:extLst>
              <a:ext uri="{FF2B5EF4-FFF2-40B4-BE49-F238E27FC236}">
                <a16:creationId xmlns:a16="http://schemas.microsoft.com/office/drawing/2014/main" id="{36AC450A-6F57-EC21-D100-E1576570DA80}"/>
              </a:ext>
            </a:extLst>
          </p:cNvPr>
          <p:cNvCxnSpPr>
            <a:cxnSpLocks/>
          </p:cNvCxnSpPr>
          <p:nvPr/>
        </p:nvCxnSpPr>
        <p:spPr>
          <a:xfrm>
            <a:off x="5304615" y="3960715"/>
            <a:ext cx="54711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19AF5D6-47AD-C677-132D-67081FB40638}"/>
              </a:ext>
            </a:extLst>
          </p:cNvPr>
          <p:cNvSpPr txBox="1"/>
          <p:nvPr/>
        </p:nvSpPr>
        <p:spPr>
          <a:xfrm>
            <a:off x="5591150" y="3231733"/>
            <a:ext cx="5184576" cy="757130"/>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nSpc>
                <a:spcPct val="120000"/>
              </a:lnSpc>
              <a:buNone/>
            </a:pPr>
            <a:r>
              <a:rPr lang="zh-CN" altLang="zh-CN" sz="1800" dirty="0"/>
              <a:t>检查数据中是否有缺失值，一旦发现</a:t>
            </a:r>
            <a:r>
              <a:rPr lang="zh-CN" altLang="zh-CN" sz="1800" dirty="0">
                <a:solidFill>
                  <a:srgbClr val="1369B2"/>
                </a:solidFill>
              </a:rPr>
              <a:t>有缺失值就将其删除</a:t>
            </a:r>
            <a:endParaRPr lang="en-US" altLang="zh-CN" sz="1800" dirty="0">
              <a:solidFill>
                <a:srgbClr val="1369B2"/>
              </a:solidFill>
            </a:endParaRPr>
          </a:p>
        </p:txBody>
      </p:sp>
      <p:sp>
        <p:nvSpPr>
          <p:cNvPr id="22" name="六边形 21">
            <a:extLst>
              <a:ext uri="{FF2B5EF4-FFF2-40B4-BE49-F238E27FC236}">
                <a16:creationId xmlns:a16="http://schemas.microsoft.com/office/drawing/2014/main" id="{57610F72-73F6-18CD-2DF2-A7E327EAE2A2}"/>
              </a:ext>
            </a:extLst>
          </p:cNvPr>
          <p:cNvSpPr/>
          <p:nvPr/>
        </p:nvSpPr>
        <p:spPr>
          <a:xfrm>
            <a:off x="4824189" y="4236463"/>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黑体" panose="02010609060101010101" pitchFamily="49" charset="-122"/>
                <a:ea typeface="黑体" panose="02010609060101010101" pitchFamily="49" charset="-122"/>
              </a:rPr>
              <a:t>2</a:t>
            </a:r>
            <a:endParaRPr kumimoji="1" lang="zh-CN" altLang="en-US" dirty="0">
              <a:latin typeface="黑体" panose="02010609060101010101" pitchFamily="49" charset="-122"/>
              <a:ea typeface="黑体" panose="02010609060101010101" pitchFamily="49" charset="-122"/>
            </a:endParaRPr>
          </a:p>
        </p:txBody>
      </p:sp>
      <p:cxnSp>
        <p:nvCxnSpPr>
          <p:cNvPr id="23" name="直线连接符 3">
            <a:extLst>
              <a:ext uri="{FF2B5EF4-FFF2-40B4-BE49-F238E27FC236}">
                <a16:creationId xmlns:a16="http://schemas.microsoft.com/office/drawing/2014/main" id="{36AC450A-6F57-EC21-D100-E1576570DA80}"/>
              </a:ext>
            </a:extLst>
          </p:cNvPr>
          <p:cNvCxnSpPr>
            <a:cxnSpLocks/>
          </p:cNvCxnSpPr>
          <p:nvPr/>
        </p:nvCxnSpPr>
        <p:spPr>
          <a:xfrm>
            <a:off x="5304615" y="4740463"/>
            <a:ext cx="54711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19AF5D6-47AD-C677-132D-67081FB40638}"/>
              </a:ext>
            </a:extLst>
          </p:cNvPr>
          <p:cNvSpPr txBox="1"/>
          <p:nvPr/>
        </p:nvSpPr>
        <p:spPr>
          <a:xfrm>
            <a:off x="5591150" y="4011481"/>
            <a:ext cx="5184576" cy="728982"/>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nSpc>
                <a:spcPct val="120000"/>
              </a:lnSpc>
              <a:buNone/>
            </a:pPr>
            <a:r>
              <a:rPr lang="zh-CN" altLang="zh-CN" sz="1800" dirty="0"/>
              <a:t>检查数据中是否有重复值，一旦发现</a:t>
            </a:r>
            <a:r>
              <a:rPr lang="zh-CN" altLang="zh-CN" sz="1800" dirty="0">
                <a:solidFill>
                  <a:srgbClr val="1369B2"/>
                </a:solidFill>
              </a:rPr>
              <a:t>有重复值就将其删除</a:t>
            </a:r>
            <a:endParaRPr lang="en-US" altLang="zh-CN" sz="1800" dirty="0">
              <a:solidFill>
                <a:srgbClr val="1369B2"/>
              </a:solidFill>
            </a:endParaRPr>
          </a:p>
        </p:txBody>
      </p:sp>
      <p:sp>
        <p:nvSpPr>
          <p:cNvPr id="25" name="六边形 24">
            <a:extLst>
              <a:ext uri="{FF2B5EF4-FFF2-40B4-BE49-F238E27FC236}">
                <a16:creationId xmlns:a16="http://schemas.microsoft.com/office/drawing/2014/main" id="{57610F72-73F6-18CD-2DF2-A7E327EAE2A2}"/>
              </a:ext>
            </a:extLst>
          </p:cNvPr>
          <p:cNvSpPr/>
          <p:nvPr/>
        </p:nvSpPr>
        <p:spPr>
          <a:xfrm>
            <a:off x="4824189" y="5013196"/>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黑体" panose="02010609060101010101" pitchFamily="49" charset="-122"/>
                <a:ea typeface="黑体" panose="02010609060101010101" pitchFamily="49" charset="-122"/>
              </a:rPr>
              <a:t>3</a:t>
            </a:r>
            <a:endParaRPr kumimoji="1" lang="zh-CN" altLang="en-US" dirty="0">
              <a:latin typeface="黑体" panose="02010609060101010101" pitchFamily="49" charset="-122"/>
              <a:ea typeface="黑体" panose="02010609060101010101" pitchFamily="49" charset="-122"/>
            </a:endParaRPr>
          </a:p>
        </p:txBody>
      </p:sp>
      <p:cxnSp>
        <p:nvCxnSpPr>
          <p:cNvPr id="26" name="直线连接符 3">
            <a:extLst>
              <a:ext uri="{FF2B5EF4-FFF2-40B4-BE49-F238E27FC236}">
                <a16:creationId xmlns:a16="http://schemas.microsoft.com/office/drawing/2014/main" id="{36AC450A-6F57-EC21-D100-E1576570DA80}"/>
              </a:ext>
            </a:extLst>
          </p:cNvPr>
          <p:cNvCxnSpPr>
            <a:cxnSpLocks/>
          </p:cNvCxnSpPr>
          <p:nvPr/>
        </p:nvCxnSpPr>
        <p:spPr>
          <a:xfrm>
            <a:off x="5304615" y="5517196"/>
            <a:ext cx="54711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19AF5D6-47AD-C677-132D-67081FB40638}"/>
              </a:ext>
            </a:extLst>
          </p:cNvPr>
          <p:cNvSpPr txBox="1"/>
          <p:nvPr/>
        </p:nvSpPr>
        <p:spPr>
          <a:xfrm>
            <a:off x="5591150" y="4788214"/>
            <a:ext cx="5184576" cy="728982"/>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nSpc>
                <a:spcPct val="120000"/>
              </a:lnSpc>
              <a:buNone/>
            </a:pPr>
            <a:r>
              <a:rPr lang="zh-CN" altLang="zh-CN" sz="1800" dirty="0"/>
              <a:t>检测数据中单价（元</a:t>
            </a:r>
            <a:r>
              <a:rPr lang="en-US" altLang="zh-CN" sz="1800" dirty="0"/>
              <a:t>/</a:t>
            </a:r>
            <a:r>
              <a:rPr lang="zh-CN" altLang="zh-CN" sz="1800" dirty="0"/>
              <a:t>平米）一列是否有异常值，一旦</a:t>
            </a:r>
            <a:r>
              <a:rPr lang="zh-CN" altLang="zh-CN" sz="1800" dirty="0">
                <a:solidFill>
                  <a:srgbClr val="1369B2"/>
                </a:solidFill>
              </a:rPr>
              <a:t>确定是真异常值就将其删除</a:t>
            </a:r>
            <a:endParaRPr lang="en-US" altLang="zh-CN" sz="1800" dirty="0">
              <a:solidFill>
                <a:srgbClr val="1369B2"/>
              </a:solidFill>
            </a:endParaRPr>
          </a:p>
        </p:txBody>
      </p:sp>
    </p:spTree>
    <p:extLst>
      <p:ext uri="{BB962C8B-B14F-4D97-AF65-F5344CB8AC3E}">
        <p14:creationId xmlns:p14="http://schemas.microsoft.com/office/powerpoint/2010/main" val="3010904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本章小结</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6E1B0C1F-C835-C8BD-7194-6C4C90444E34}"/>
              </a:ext>
            </a:extLst>
          </p:cNvPr>
          <p:cNvSpPr txBox="1"/>
          <p:nvPr/>
        </p:nvSpPr>
        <p:spPr>
          <a:xfrm>
            <a:off x="1651683" y="2277848"/>
            <a:ext cx="9161791" cy="2807948"/>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dirty="0"/>
              <a:t>本章主要对数据预处理的内容进行了介绍，首先介绍了数据清洗的内容，包括</a:t>
            </a:r>
            <a:r>
              <a:rPr lang="zh-CN" altLang="zh-CN" dirty="0">
                <a:solidFill>
                  <a:srgbClr val="1369B2"/>
                </a:solidFill>
              </a:rPr>
              <a:t>缺失值、重复值、异常值的检测与处理</a:t>
            </a:r>
            <a:r>
              <a:rPr lang="zh-CN" altLang="zh-CN" dirty="0"/>
              <a:t>，以及</a:t>
            </a:r>
            <a:r>
              <a:rPr lang="zh-CN" altLang="zh-CN" dirty="0">
                <a:solidFill>
                  <a:srgbClr val="1369B2"/>
                </a:solidFill>
              </a:rPr>
              <a:t>转换数据类型</a:t>
            </a:r>
            <a:r>
              <a:rPr lang="zh-CN" altLang="zh-CN" dirty="0"/>
              <a:t>，然后介绍了数据合并的内容，包括</a:t>
            </a:r>
            <a:r>
              <a:rPr lang="zh-CN" altLang="zh-CN" dirty="0">
                <a:solidFill>
                  <a:srgbClr val="1369B2"/>
                </a:solidFill>
              </a:rPr>
              <a:t>堆叠合并</a:t>
            </a:r>
            <a:r>
              <a:rPr lang="zh-CN" altLang="zh-CN" dirty="0"/>
              <a:t>、</a:t>
            </a:r>
            <a:r>
              <a:rPr lang="zh-CN" altLang="zh-CN" dirty="0">
                <a:solidFill>
                  <a:srgbClr val="1369B2"/>
                </a:solidFill>
              </a:rPr>
              <a:t>主键合并</a:t>
            </a:r>
            <a:r>
              <a:rPr lang="zh-CN" altLang="zh-CN" dirty="0"/>
              <a:t>、</a:t>
            </a:r>
            <a:r>
              <a:rPr lang="zh-CN" altLang="zh-CN" dirty="0">
                <a:solidFill>
                  <a:srgbClr val="1369B2"/>
                </a:solidFill>
              </a:rPr>
              <a:t>根据索引合并</a:t>
            </a:r>
            <a:r>
              <a:rPr lang="zh-CN" altLang="zh-CN" dirty="0"/>
              <a:t>、</a:t>
            </a:r>
            <a:r>
              <a:rPr lang="zh-CN" altLang="zh-CN" dirty="0">
                <a:solidFill>
                  <a:srgbClr val="1369B2"/>
                </a:solidFill>
              </a:rPr>
              <a:t>合并重叠数据</a:t>
            </a:r>
            <a:r>
              <a:rPr lang="zh-CN" altLang="zh-CN" dirty="0"/>
              <a:t>，接着介绍了数据重塑的内容，包括</a:t>
            </a:r>
            <a:r>
              <a:rPr lang="zh-CN" altLang="zh-CN" dirty="0">
                <a:solidFill>
                  <a:srgbClr val="1369B2"/>
                </a:solidFill>
              </a:rPr>
              <a:t>重塑分层索引</a:t>
            </a:r>
            <a:r>
              <a:rPr lang="zh-CN" altLang="zh-CN" dirty="0"/>
              <a:t>和</a:t>
            </a:r>
            <a:r>
              <a:rPr lang="zh-CN" altLang="zh-CN" dirty="0">
                <a:solidFill>
                  <a:srgbClr val="1369B2"/>
                </a:solidFill>
              </a:rPr>
              <a:t>轴向旋转</a:t>
            </a:r>
            <a:r>
              <a:rPr lang="zh-CN" altLang="zh-CN" dirty="0"/>
              <a:t>，最后介绍了数据转换的内容，包括</a:t>
            </a:r>
            <a:r>
              <a:rPr lang="zh-CN" altLang="zh-CN" dirty="0">
                <a:solidFill>
                  <a:srgbClr val="1369B2"/>
                </a:solidFill>
              </a:rPr>
              <a:t>面元划分</a:t>
            </a:r>
            <a:r>
              <a:rPr lang="zh-CN" altLang="zh-CN" dirty="0"/>
              <a:t>和</a:t>
            </a:r>
            <a:r>
              <a:rPr lang="zh-CN" altLang="zh-CN" dirty="0">
                <a:solidFill>
                  <a:srgbClr val="1369B2"/>
                </a:solidFill>
              </a:rPr>
              <a:t>哑变量处理</a:t>
            </a:r>
            <a:r>
              <a:rPr lang="zh-CN" altLang="zh-CN" dirty="0"/>
              <a:t>。通过对本章的学习，希望大家要多加练习，并能够在实际场景中选择合理的方式对数据进行预处理操作。</a:t>
            </a:r>
          </a:p>
        </p:txBody>
      </p:sp>
      <p:sp>
        <p:nvSpPr>
          <p:cNvPr id="7" name="矩形 6">
            <a:extLst>
              <a:ext uri="{FF2B5EF4-FFF2-40B4-BE49-F238E27FC236}">
                <a16:creationId xmlns:a16="http://schemas.microsoft.com/office/drawing/2014/main" id="{A5BA37B3-B4F1-3F67-685C-520ABCB6DFF2}"/>
              </a:ext>
            </a:extLst>
          </p:cNvPr>
          <p:cNvSpPr/>
          <p:nvPr/>
        </p:nvSpPr>
        <p:spPr>
          <a:xfrm>
            <a:off x="1123449" y="1845618"/>
            <a:ext cx="10218261" cy="3672408"/>
          </a:xfrm>
          <a:prstGeom prst="rect">
            <a:avLst/>
          </a:prstGeom>
          <a:noFill/>
          <a:ln w="508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4372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f15e6573a385e41c33bb97e7105a62faa5c484"/>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3770</TotalTime>
  <Words>6818</Words>
  <Application>Microsoft Office PowerPoint</Application>
  <PresentationFormat>自定义</PresentationFormat>
  <Paragraphs>552</Paragraphs>
  <Slides>98</Slides>
  <Notes>98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98</vt:i4>
      </vt:variant>
    </vt:vector>
  </HeadingPairs>
  <TitlesOfParts>
    <vt:vector size="110" baseType="lpstr">
      <vt:lpstr>Source Han Sans K Bold</vt:lpstr>
      <vt:lpstr>黑体</vt:lpstr>
      <vt:lpstr>宋体</vt:lpstr>
      <vt:lpstr>Microsoft YaHei</vt:lpstr>
      <vt:lpstr>Microsoft YaHei</vt:lpstr>
      <vt:lpstr>字魂105号-简雅黑</vt:lpstr>
      <vt:lpstr>Arial</vt:lpstr>
      <vt:lpstr>Calibri</vt:lpstr>
      <vt:lpstr>Courier New</vt:lpstr>
      <vt:lpstr>Wingdings</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蓝白商务述职报告工作总结ppt模板</dc:title>
  <dc:creator>常董</dc:creator>
  <cp:lastModifiedBy>唐克</cp:lastModifiedBy>
  <cp:revision>3310</cp:revision>
  <dcterms:created xsi:type="dcterms:W3CDTF">2020-11-11T09:29:40Z</dcterms:created>
  <dcterms:modified xsi:type="dcterms:W3CDTF">2024-03-21T00:44:59Z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